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94" r:id="rId3"/>
    <p:sldId id="302" r:id="rId4"/>
    <p:sldId id="295" r:id="rId5"/>
    <p:sldId id="300" r:id="rId6"/>
    <p:sldId id="303" r:id="rId7"/>
    <p:sldId id="299" r:id="rId8"/>
    <p:sldId id="306" r:id="rId9"/>
    <p:sldId id="304" r:id="rId10"/>
    <p:sldId id="289" r:id="rId11"/>
    <p:sldId id="307" r:id="rId12"/>
    <p:sldId id="308" r:id="rId13"/>
    <p:sldId id="2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49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F4B8C-826C-E4DC-1D93-5091397074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B99A4D-B4C8-D47A-63BE-8BAE7CECFA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65439-EA5E-5980-5FD9-F650074D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7B66-5AE1-4909-9017-06C9519B527E}" type="datetimeFigureOut">
              <a:rPr lang="en-GB" smtClean="0"/>
              <a:t>14/03/2023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3489A-1A65-E6EF-3AEB-623866B6F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211D2-3F81-8D8E-67A3-4E2841F97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2A8-CDCE-480E-B691-1FB927C5D65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5215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FDB6A-97F2-9E0A-41EF-8FEA901B0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9CD8D6-84BB-140A-0296-1AE7CF71EC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163F9-3E0D-BA47-F6AB-3840B20BA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7B66-5AE1-4909-9017-06C9519B527E}" type="datetimeFigureOut">
              <a:rPr lang="en-GB" smtClean="0"/>
              <a:t>14/03/2023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3D88-57E0-0A47-30E3-6F223B1F4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DF1EE-B878-3F37-0428-D26FD604A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2A8-CDCE-480E-B691-1FB927C5D65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6768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8BBDFC-4742-3B4E-2338-6E00FBA4FF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39E143-C3B7-8E1C-79A0-57CA4EF9B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151E7-6C69-A4C6-98DC-479EC4D62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7B66-5AE1-4909-9017-06C9519B527E}" type="datetimeFigureOut">
              <a:rPr lang="en-GB" smtClean="0"/>
              <a:t>14/03/2023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4F620-CDC6-31C1-7545-4ECA9F481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014B1-84DF-A1BF-86DD-76D16FC1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2A8-CDCE-480E-B691-1FB927C5D65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9081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89762-2D98-CF1C-EE31-0C1E8E6B6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8215A-38C7-EC3A-4CD1-E7E287059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DA4A7-5829-D05A-4913-E96B48335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7B66-5AE1-4909-9017-06C9519B527E}" type="datetimeFigureOut">
              <a:rPr lang="en-GB" smtClean="0"/>
              <a:t>14/03/2023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1C1F5-93B2-CCF6-6B91-759751A8E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A8397-BF15-8010-5297-8A6FF4C8A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2A8-CDCE-480E-B691-1FB927C5D65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0044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58CE0-03B5-FF39-10B5-E94AB4F45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DB8C0-140D-5CC4-23CA-4C5384D42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4F0F8-C507-EBEC-2AE9-0BCBB7BFF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7B66-5AE1-4909-9017-06C9519B527E}" type="datetimeFigureOut">
              <a:rPr lang="en-GB" smtClean="0"/>
              <a:t>14/03/2023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96308-7007-F130-4D12-376FB58E5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580F7-B554-BEAC-E32B-84482AD3E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2A8-CDCE-480E-B691-1FB927C5D65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5507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F5983-6325-90AE-B534-05E0611F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79019-10B8-B3BF-1413-24C523156B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EA4CD6-3F32-F4EB-6B69-325F61AB98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A48F2-E197-8046-D7D7-4685094FD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7B66-5AE1-4909-9017-06C9519B527E}" type="datetimeFigureOut">
              <a:rPr lang="en-GB" smtClean="0"/>
              <a:t>14/03/2023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D6370C-75B8-4C70-36D4-3930C95D9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BE7687-C8AE-7706-B106-EE4A337FD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2A8-CDCE-480E-B691-1FB927C5D65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7082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7B50D-F4C3-B58E-FE54-A5F632A30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1EFC9D-3790-29AD-85C6-E32DA2C3B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A9A1E0-FF95-FF41-1D4B-FF8BE0ED9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08F488-DB9B-0FFA-0F8F-C9BDA2787F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C878B9-0B86-B12E-7638-1AA1BA32C1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22FC90-6230-7C38-0862-3D7B03716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7B66-5AE1-4909-9017-06C9519B527E}" type="datetimeFigureOut">
              <a:rPr lang="en-GB" smtClean="0"/>
              <a:t>14/03/2023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B7A3B0-DD5F-CBAC-3A32-988ED4E85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663EBC-EFA0-10CF-5EBC-7320411D6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2A8-CDCE-480E-B691-1FB927C5D65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1444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AE67C-E3D4-FC19-AC34-1A908EBE0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7B2DD-40D9-FA44-3AEC-F1EA398B9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7B66-5AE1-4909-9017-06C9519B527E}" type="datetimeFigureOut">
              <a:rPr lang="en-GB" smtClean="0"/>
              <a:t>14/03/2023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F05631-9A17-6B30-419A-1C903D747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37B289-4B80-D6A4-FB39-7AF4F69B2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2A8-CDCE-480E-B691-1FB927C5D65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213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8E896F-F8E3-2398-4F44-B81D2F8EE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7B66-5AE1-4909-9017-06C9519B527E}" type="datetimeFigureOut">
              <a:rPr lang="en-GB" smtClean="0"/>
              <a:t>14/03/2023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A4E725-2ECF-BDF2-9B04-EC3FFC4F4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83E211-5F6F-936B-9EFE-C0A9FDD8A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2A8-CDCE-480E-B691-1FB927C5D65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2165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BD6E4-F457-A6F7-8525-E2D94E6AD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5F031-C79A-5E28-E3B7-055DCC696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F3362A-A0F6-BDCA-2A12-C10B5BF4E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9EC6E-2EC9-B486-EE00-F1155FD4D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7B66-5AE1-4909-9017-06C9519B527E}" type="datetimeFigureOut">
              <a:rPr lang="en-GB" smtClean="0"/>
              <a:t>14/03/2023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88A88-4729-1D6E-6746-20DAA0DDB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B9A8C-C925-DDFE-22F8-6B2E49B0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2A8-CDCE-480E-B691-1FB927C5D65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939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97EA9-37E7-BDBD-FA74-3AD51D10A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FE9146-0290-05BF-816B-A0D94B388F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B28CB-E485-A2C8-BDC2-057B37721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46D1A-D635-0D3B-86A8-EB97A98CA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7B66-5AE1-4909-9017-06C9519B527E}" type="datetimeFigureOut">
              <a:rPr lang="en-GB" smtClean="0"/>
              <a:t>14/03/2023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AF7537-C65A-8A3F-4139-ABD4E962E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0A3D7-1019-6D31-12D6-FBAE569AD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2A8-CDCE-480E-B691-1FB927C5D65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1963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CE0CCE-6B0B-0046-593F-D5C93B0A8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1D452-FF99-E300-FF14-51715BF22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B09AF-2754-5C79-47FB-12042D4D6E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A7B66-5AE1-4909-9017-06C9519B527E}" type="datetimeFigureOut">
              <a:rPr lang="en-GB" smtClean="0"/>
              <a:t>14/03/2023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D88CB-EB4C-ACBC-DB93-7C0DCAF44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9E067-9191-9AE3-7581-6DB5ABCB4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752A8-CDCE-480E-B691-1FB927C5D65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6825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10" Type="http://schemas.openxmlformats.org/officeDocument/2006/relationships/image" Target="../media/image57.jpg"/><Relationship Id="rId4" Type="http://schemas.openxmlformats.org/officeDocument/2006/relationships/image" Target="../media/image51.jp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hyperlink" Target="https://www.sandyford.ie/news-events/news/spend-in-sandyford-this-valentines-day" TargetMode="External"/><Relationship Id="rId7" Type="http://schemas.openxmlformats.org/officeDocument/2006/relationships/image" Target="../media/image1.jpg"/><Relationship Id="rId12" Type="http://schemas.openxmlformats.org/officeDocument/2006/relationships/image" Target="../media/image65.png"/><Relationship Id="rId2" Type="http://schemas.openxmlformats.org/officeDocument/2006/relationships/hyperlink" Target="https://www.sandyford.ie/news-events/news/spend-in-sandyford-easter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andyford.ie/Christmas-2022" TargetMode="External"/><Relationship Id="rId11" Type="http://schemas.openxmlformats.org/officeDocument/2006/relationships/image" Target="../media/image64.png"/><Relationship Id="rId5" Type="http://schemas.openxmlformats.org/officeDocument/2006/relationships/hyperlink" Target="https://www.sandyford.ie/christmas-2022/spend-in-sandyford-at-christmas" TargetMode="External"/><Relationship Id="rId10" Type="http://schemas.openxmlformats.org/officeDocument/2006/relationships/image" Target="../media/image63.jpg"/><Relationship Id="rId4" Type="http://schemas.openxmlformats.org/officeDocument/2006/relationships/hyperlink" Target="https://www.sandyford.ie/news-events/news/spendinsandyfordformothersday22" TargetMode="External"/><Relationship Id="rId9" Type="http://schemas.openxmlformats.org/officeDocument/2006/relationships/image" Target="../media/image6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271236" cy="1717221"/>
          </a:xfrm>
          <a:prstGeom prst="rect">
            <a:avLst/>
          </a:prstGeom>
          <a:solidFill>
            <a:srgbClr val="6AB03E"/>
          </a:solidFill>
        </p:spPr>
      </p:sp>
      <p:sp>
        <p:nvSpPr>
          <p:cNvPr id="5" name="AutoShape 5"/>
          <p:cNvSpPr/>
          <p:nvPr/>
        </p:nvSpPr>
        <p:spPr>
          <a:xfrm>
            <a:off x="0" y="1713593"/>
            <a:ext cx="271236" cy="1717221"/>
          </a:xfrm>
          <a:prstGeom prst="rect">
            <a:avLst/>
          </a:prstGeom>
          <a:solidFill>
            <a:srgbClr val="F4A72E"/>
          </a:solidFill>
        </p:spPr>
      </p:sp>
      <p:sp>
        <p:nvSpPr>
          <p:cNvPr id="6" name="AutoShape 6"/>
          <p:cNvSpPr/>
          <p:nvPr/>
        </p:nvSpPr>
        <p:spPr>
          <a:xfrm>
            <a:off x="0" y="3427186"/>
            <a:ext cx="271236" cy="1717221"/>
          </a:xfrm>
          <a:prstGeom prst="rect">
            <a:avLst/>
          </a:prstGeom>
          <a:solidFill>
            <a:srgbClr val="C8322A"/>
          </a:solidFill>
        </p:spPr>
      </p:sp>
      <p:sp>
        <p:nvSpPr>
          <p:cNvPr id="7" name="AutoShape 7"/>
          <p:cNvSpPr/>
          <p:nvPr/>
        </p:nvSpPr>
        <p:spPr>
          <a:xfrm>
            <a:off x="0" y="5140779"/>
            <a:ext cx="271236" cy="1717221"/>
          </a:xfrm>
          <a:prstGeom prst="rect">
            <a:avLst/>
          </a:prstGeom>
          <a:solidFill>
            <a:srgbClr val="2B7CB8"/>
          </a:solidFill>
        </p:spPr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73B8114-B01C-495E-8349-953F18419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950" y="3327845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B48BFB-A478-49A3-ADDF-FB9A4C285B4B}"/>
              </a:ext>
            </a:extLst>
          </p:cNvPr>
          <p:cNvSpPr txBox="1"/>
          <p:nvPr/>
        </p:nvSpPr>
        <p:spPr>
          <a:xfrm>
            <a:off x="1347537" y="1126727"/>
            <a:ext cx="10460041" cy="1070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Sandyford </a:t>
            </a:r>
            <a:r>
              <a:rPr lang="en-GB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 District Review 2021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ECF2E800-47F1-4846-B9B3-BEB9F5E0C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984" y="201507"/>
            <a:ext cx="1946780" cy="19467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A489B3-51B7-538D-E235-A6192B0E6B69}"/>
              </a:ext>
            </a:extLst>
          </p:cNvPr>
          <p:cNvSpPr txBox="1"/>
          <p:nvPr/>
        </p:nvSpPr>
        <p:spPr>
          <a:xfrm>
            <a:off x="3580663" y="3686425"/>
            <a:ext cx="10460041" cy="3009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8"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Niamh Egan</a:t>
            </a: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15F224-E229-83BE-28E3-3393A8AB4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095" y="2148287"/>
            <a:ext cx="6081287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38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271236" cy="1717221"/>
          </a:xfrm>
          <a:prstGeom prst="rect">
            <a:avLst/>
          </a:prstGeom>
          <a:solidFill>
            <a:srgbClr val="6AB03E"/>
          </a:solidFill>
        </p:spPr>
      </p:sp>
      <p:sp>
        <p:nvSpPr>
          <p:cNvPr id="5" name="AutoShape 5"/>
          <p:cNvSpPr/>
          <p:nvPr/>
        </p:nvSpPr>
        <p:spPr>
          <a:xfrm>
            <a:off x="0" y="1713593"/>
            <a:ext cx="271236" cy="1717221"/>
          </a:xfrm>
          <a:prstGeom prst="rect">
            <a:avLst/>
          </a:prstGeom>
          <a:solidFill>
            <a:srgbClr val="F4A72E"/>
          </a:solidFill>
        </p:spPr>
      </p:sp>
      <p:sp>
        <p:nvSpPr>
          <p:cNvPr id="6" name="AutoShape 6"/>
          <p:cNvSpPr/>
          <p:nvPr/>
        </p:nvSpPr>
        <p:spPr>
          <a:xfrm>
            <a:off x="0" y="3427186"/>
            <a:ext cx="271236" cy="1717221"/>
          </a:xfrm>
          <a:prstGeom prst="rect">
            <a:avLst/>
          </a:prstGeom>
          <a:solidFill>
            <a:srgbClr val="C8322A"/>
          </a:solidFill>
        </p:spPr>
      </p:sp>
      <p:sp>
        <p:nvSpPr>
          <p:cNvPr id="7" name="AutoShape 7"/>
          <p:cNvSpPr/>
          <p:nvPr/>
        </p:nvSpPr>
        <p:spPr>
          <a:xfrm>
            <a:off x="0" y="5140779"/>
            <a:ext cx="271236" cy="1717221"/>
          </a:xfrm>
          <a:prstGeom prst="rect">
            <a:avLst/>
          </a:prstGeom>
          <a:solidFill>
            <a:srgbClr val="2B7CB8"/>
          </a:solidFill>
        </p:spPr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73B8114-B01C-495E-8349-953F18419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950" y="3327845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B48BFB-A478-49A3-ADDF-FB9A4C285B4B}"/>
              </a:ext>
            </a:extLst>
          </p:cNvPr>
          <p:cNvSpPr txBox="1"/>
          <p:nvPr/>
        </p:nvSpPr>
        <p:spPr>
          <a:xfrm>
            <a:off x="1088128" y="370210"/>
            <a:ext cx="10460041" cy="3567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Sandyford Business District Events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Innovation Week November 15</a:t>
            </a:r>
            <a:r>
              <a:rPr lang="en-GB" sz="18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17</a:t>
            </a:r>
            <a:r>
              <a:rPr lang="en-GB" sz="18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A4A4A"/>
                </a:solidFill>
                <a:effectLst/>
              </a:rPr>
              <a:t>Online event focusing on four pillars - energy, environment, waste &amp; water and mobility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A4A4A"/>
                </a:solidFill>
              </a:rPr>
              <a:t>4 sessions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A4A4A"/>
                </a:solidFill>
              </a:rPr>
              <a:t>35 panel speakers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A4A4A"/>
                </a:solidFill>
                <a:effectLst/>
              </a:rPr>
              <a:t>283 registered online</a:t>
            </a:r>
            <a:endParaRPr lang="en-GB" b="1" baseline="30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1800" b="1" baseline="30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ECF2E800-47F1-4846-B9B3-BEB9F5E0C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984" y="201507"/>
            <a:ext cx="1946780" cy="19467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CEA103-C70A-1D15-2F54-10B1865CF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50" y="4663019"/>
            <a:ext cx="2881237" cy="16917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8513ED1-1F38-F8B1-A5BB-573CF3AE7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7429" y="4680106"/>
            <a:ext cx="2768554" cy="16917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BB04CFC-C5BC-42FD-9016-A07D639D0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0195" y="4680106"/>
            <a:ext cx="3028275" cy="16747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F225136-33A0-284E-D5B9-DCCE7A867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0378" y="4680106"/>
            <a:ext cx="2881237" cy="16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62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271236" cy="1717221"/>
          </a:xfrm>
          <a:prstGeom prst="rect">
            <a:avLst/>
          </a:prstGeom>
          <a:solidFill>
            <a:srgbClr val="6AB03E"/>
          </a:solidFill>
        </p:spPr>
      </p:sp>
      <p:sp>
        <p:nvSpPr>
          <p:cNvPr id="5" name="AutoShape 5"/>
          <p:cNvSpPr/>
          <p:nvPr/>
        </p:nvSpPr>
        <p:spPr>
          <a:xfrm>
            <a:off x="0" y="1713593"/>
            <a:ext cx="271236" cy="1717221"/>
          </a:xfrm>
          <a:prstGeom prst="rect">
            <a:avLst/>
          </a:prstGeom>
          <a:solidFill>
            <a:srgbClr val="F4A72E"/>
          </a:solidFill>
        </p:spPr>
      </p:sp>
      <p:sp>
        <p:nvSpPr>
          <p:cNvPr id="6" name="AutoShape 6"/>
          <p:cNvSpPr/>
          <p:nvPr/>
        </p:nvSpPr>
        <p:spPr>
          <a:xfrm>
            <a:off x="0" y="3427186"/>
            <a:ext cx="271236" cy="1717221"/>
          </a:xfrm>
          <a:prstGeom prst="rect">
            <a:avLst/>
          </a:prstGeom>
          <a:solidFill>
            <a:srgbClr val="C8322A"/>
          </a:solidFill>
        </p:spPr>
      </p:sp>
      <p:sp>
        <p:nvSpPr>
          <p:cNvPr id="7" name="AutoShape 7"/>
          <p:cNvSpPr/>
          <p:nvPr/>
        </p:nvSpPr>
        <p:spPr>
          <a:xfrm>
            <a:off x="0" y="5140779"/>
            <a:ext cx="271236" cy="1717221"/>
          </a:xfrm>
          <a:prstGeom prst="rect">
            <a:avLst/>
          </a:prstGeom>
          <a:solidFill>
            <a:srgbClr val="2B7CB8"/>
          </a:solidFill>
        </p:spPr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73B8114-B01C-495E-8349-953F18419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950" y="3327845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B48BFB-A478-49A3-ADDF-FB9A4C285B4B}"/>
              </a:ext>
            </a:extLst>
          </p:cNvPr>
          <p:cNvSpPr txBox="1"/>
          <p:nvPr/>
        </p:nvSpPr>
        <p:spPr>
          <a:xfrm>
            <a:off x="1088128" y="370210"/>
            <a:ext cx="10460041" cy="2761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Sandyford Business District Events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Wellness Week September 27</a:t>
            </a:r>
            <a:r>
              <a:rPr lang="en-GB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October 1</a:t>
            </a:r>
            <a:r>
              <a:rPr lang="en-GB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 Impact  Awards – November 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Residents’ Halloween Party 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Winter Festival (Christmas lights, Residents’ outdoor party, Free Taxi Service 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ECF2E800-47F1-4846-B9B3-BEB9F5E0C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984" y="201507"/>
            <a:ext cx="1946780" cy="194678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FC7BE19-9931-A188-153D-B421112CF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45" y="2965392"/>
            <a:ext cx="2892630" cy="1317319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E98245E-78DE-C2A4-935B-4E570C1C0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645" y="5089730"/>
            <a:ext cx="3136266" cy="1398060"/>
          </a:xfrm>
          <a:prstGeom prst="rect">
            <a:avLst/>
          </a:prstGeom>
        </p:spPr>
      </p:pic>
      <p:pic>
        <p:nvPicPr>
          <p:cNvPr id="16" name="Picture 1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50591F6-C460-5FD2-89E1-4E0A796388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070" y="3008410"/>
            <a:ext cx="2109802" cy="1344482"/>
          </a:xfrm>
          <a:prstGeom prst="rect">
            <a:avLst/>
          </a:prstGeom>
        </p:spPr>
      </p:pic>
      <p:pic>
        <p:nvPicPr>
          <p:cNvPr id="30" name="Picture 29" descr="A picture containing red&#10;&#10;Description automatically generated">
            <a:extLst>
              <a:ext uri="{FF2B5EF4-FFF2-40B4-BE49-F238E27FC236}">
                <a16:creationId xmlns:a16="http://schemas.microsoft.com/office/drawing/2014/main" id="{9577F3EF-EBE5-4074-ECCB-BD810576FF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420" y="2966271"/>
            <a:ext cx="1664682" cy="2261161"/>
          </a:xfrm>
          <a:prstGeom prst="rect">
            <a:avLst/>
          </a:prstGeom>
        </p:spPr>
      </p:pic>
      <p:pic>
        <p:nvPicPr>
          <p:cNvPr id="32" name="Picture 31" descr="A picture containing text, grass, tree, outdoor&#10;&#10;Description automatically generated">
            <a:extLst>
              <a:ext uri="{FF2B5EF4-FFF2-40B4-BE49-F238E27FC236}">
                <a16:creationId xmlns:a16="http://schemas.microsoft.com/office/drawing/2014/main" id="{DDCAAAC1-FE36-9D8D-955C-46EA7740A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420" y="5321030"/>
            <a:ext cx="1677732" cy="1398060"/>
          </a:xfrm>
          <a:prstGeom prst="rect">
            <a:avLst/>
          </a:prstGeom>
        </p:spPr>
      </p:pic>
      <p:pic>
        <p:nvPicPr>
          <p:cNvPr id="4" name="Picture 3" descr="A person standing at a podium&#10;&#10;Description automatically generated with low confidence">
            <a:extLst>
              <a:ext uri="{FF2B5EF4-FFF2-40B4-BE49-F238E27FC236}">
                <a16:creationId xmlns:a16="http://schemas.microsoft.com/office/drawing/2014/main" id="{903F7819-B344-FE26-FBE5-14707AD83F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770" y="2966272"/>
            <a:ext cx="3136265" cy="1583690"/>
          </a:xfrm>
          <a:prstGeom prst="rect">
            <a:avLst/>
          </a:prstGeom>
        </p:spPr>
      </p:pic>
      <p:pic>
        <p:nvPicPr>
          <p:cNvPr id="11" name="Picture 10" descr="A group of men standing next to a tree&#10;&#10;Description automatically generated with low confidence">
            <a:extLst>
              <a:ext uri="{FF2B5EF4-FFF2-40B4-BE49-F238E27FC236}">
                <a16:creationId xmlns:a16="http://schemas.microsoft.com/office/drawing/2014/main" id="{574FB564-3FDA-F55C-9BFA-516E86DA82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4070" y="4613941"/>
            <a:ext cx="2484751" cy="21147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2E6718-BC2C-0533-66F2-3FE99B7B45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63" y="4812706"/>
            <a:ext cx="2138994" cy="171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71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271236" cy="1717221"/>
          </a:xfrm>
          <a:prstGeom prst="rect">
            <a:avLst/>
          </a:prstGeom>
          <a:solidFill>
            <a:srgbClr val="6AB03E"/>
          </a:solidFill>
        </p:spPr>
      </p:sp>
      <p:sp>
        <p:nvSpPr>
          <p:cNvPr id="5" name="AutoShape 5"/>
          <p:cNvSpPr/>
          <p:nvPr/>
        </p:nvSpPr>
        <p:spPr>
          <a:xfrm>
            <a:off x="0" y="1713593"/>
            <a:ext cx="271236" cy="1717221"/>
          </a:xfrm>
          <a:prstGeom prst="rect">
            <a:avLst/>
          </a:prstGeom>
          <a:solidFill>
            <a:srgbClr val="F4A72E"/>
          </a:solidFill>
        </p:spPr>
      </p:sp>
      <p:sp>
        <p:nvSpPr>
          <p:cNvPr id="6" name="AutoShape 6"/>
          <p:cNvSpPr/>
          <p:nvPr/>
        </p:nvSpPr>
        <p:spPr>
          <a:xfrm>
            <a:off x="0" y="3427186"/>
            <a:ext cx="271236" cy="1717221"/>
          </a:xfrm>
          <a:prstGeom prst="rect">
            <a:avLst/>
          </a:prstGeom>
          <a:solidFill>
            <a:srgbClr val="C8322A"/>
          </a:solidFill>
        </p:spPr>
      </p:sp>
      <p:sp>
        <p:nvSpPr>
          <p:cNvPr id="7" name="AutoShape 7"/>
          <p:cNvSpPr/>
          <p:nvPr/>
        </p:nvSpPr>
        <p:spPr>
          <a:xfrm>
            <a:off x="0" y="5140779"/>
            <a:ext cx="271236" cy="1717221"/>
          </a:xfrm>
          <a:prstGeom prst="rect">
            <a:avLst/>
          </a:prstGeom>
          <a:solidFill>
            <a:srgbClr val="2B7CB8"/>
          </a:solidFill>
        </p:spPr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73B8114-B01C-495E-8349-953F18419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950" y="3327845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B48BFB-A478-49A3-ADDF-FB9A4C285B4B}"/>
              </a:ext>
            </a:extLst>
          </p:cNvPr>
          <p:cNvSpPr txBox="1"/>
          <p:nvPr/>
        </p:nvSpPr>
        <p:spPr>
          <a:xfrm>
            <a:off x="1088128" y="370210"/>
            <a:ext cx="10460041" cy="2403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Sandyford Business District Project Green 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Project Green - created in 2021 to focus on Sustainability in the District.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Project Green committee setup on the back of this.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en-GB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environmental project was planned (pocket forest for the following spring)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1800" b="1" baseline="30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ECF2E800-47F1-4846-B9B3-BEB9F5E0C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984" y="201507"/>
            <a:ext cx="1946780" cy="19467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ABD23F-A53A-0969-AE48-29A0A8B09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028" y="3918657"/>
            <a:ext cx="2316480" cy="2581656"/>
          </a:xfrm>
          <a:prstGeom prst="rect">
            <a:avLst/>
          </a:prstGeom>
        </p:spPr>
      </p:pic>
      <p:pic>
        <p:nvPicPr>
          <p:cNvPr id="9" name="Picture 8" descr="A picture containing person, outdoor, grass, group&#10;&#10;Description automatically generated">
            <a:extLst>
              <a:ext uri="{FF2B5EF4-FFF2-40B4-BE49-F238E27FC236}">
                <a16:creationId xmlns:a16="http://schemas.microsoft.com/office/drawing/2014/main" id="{84E4F607-EA75-4551-09A0-36A4416976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371" y="3781244"/>
            <a:ext cx="4205591" cy="27190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6AA7F6-1D60-154F-11C3-34E47087BF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83" y="3781244"/>
            <a:ext cx="3192450" cy="277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18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271236" cy="1717221"/>
          </a:xfrm>
          <a:prstGeom prst="rect">
            <a:avLst/>
          </a:prstGeom>
          <a:solidFill>
            <a:srgbClr val="6AB03E"/>
          </a:solidFill>
        </p:spPr>
      </p:sp>
      <p:sp>
        <p:nvSpPr>
          <p:cNvPr id="5" name="AutoShape 5"/>
          <p:cNvSpPr/>
          <p:nvPr/>
        </p:nvSpPr>
        <p:spPr>
          <a:xfrm>
            <a:off x="0" y="1713593"/>
            <a:ext cx="271236" cy="1717221"/>
          </a:xfrm>
          <a:prstGeom prst="rect">
            <a:avLst/>
          </a:prstGeom>
          <a:solidFill>
            <a:srgbClr val="F4A72E"/>
          </a:solidFill>
        </p:spPr>
      </p:sp>
      <p:sp>
        <p:nvSpPr>
          <p:cNvPr id="6" name="AutoShape 6"/>
          <p:cNvSpPr/>
          <p:nvPr/>
        </p:nvSpPr>
        <p:spPr>
          <a:xfrm>
            <a:off x="0" y="3427186"/>
            <a:ext cx="271236" cy="1717221"/>
          </a:xfrm>
          <a:prstGeom prst="rect">
            <a:avLst/>
          </a:prstGeom>
          <a:solidFill>
            <a:srgbClr val="C8322A"/>
          </a:solidFill>
        </p:spPr>
      </p:sp>
      <p:sp>
        <p:nvSpPr>
          <p:cNvPr id="7" name="AutoShape 7"/>
          <p:cNvSpPr/>
          <p:nvPr/>
        </p:nvSpPr>
        <p:spPr>
          <a:xfrm>
            <a:off x="0" y="5140779"/>
            <a:ext cx="271236" cy="1717221"/>
          </a:xfrm>
          <a:prstGeom prst="rect">
            <a:avLst/>
          </a:prstGeom>
          <a:solidFill>
            <a:srgbClr val="2B7CB8"/>
          </a:solidFill>
        </p:spPr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73B8114-B01C-495E-8349-953F18419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950" y="3327845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B48BFB-A478-49A3-ADDF-FB9A4C285B4B}"/>
              </a:ext>
            </a:extLst>
          </p:cNvPr>
          <p:cNvSpPr txBox="1"/>
          <p:nvPr/>
        </p:nvSpPr>
        <p:spPr>
          <a:xfrm>
            <a:off x="1347537" y="305332"/>
            <a:ext cx="10460041" cy="4105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Spend in Sandyford Campaigns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Eat in Sandyford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Fitness Fun &amp; Facials in Sandyford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Spend in Sandyford 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Easter Campaign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Spend in Sandyford this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Valentine’s Day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Spend in Sandyford this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Mother’s Day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Spend in Sandyford Christmas Campaign: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District Christmas Shopping Directory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12</a:t>
            </a:r>
            <a:r>
              <a:rPr lang="en-GB" sz="18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Businesses of Christmas Promotion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ECF2E800-47F1-4846-B9B3-BEB9F5E0C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984" y="201507"/>
            <a:ext cx="1946780" cy="1946780"/>
          </a:xfrm>
          <a:prstGeom prst="rect">
            <a:avLst/>
          </a:prstGeom>
        </p:spPr>
      </p:pic>
      <p:pic>
        <p:nvPicPr>
          <p:cNvPr id="4" name="Picture 3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B03DDF8A-C04E-07EA-A784-28131496E3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09" y="5124826"/>
            <a:ext cx="2573653" cy="1717221"/>
          </a:xfrm>
          <a:prstGeom prst="rect">
            <a:avLst/>
          </a:prstGeom>
        </p:spPr>
      </p:pic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7BE1CB0F-B5C5-24CC-B030-2F6C2E5919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040" y="5289276"/>
            <a:ext cx="2637888" cy="1420226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0FEA07E-DB23-AD8C-2D3B-626420377D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70" y="5240548"/>
            <a:ext cx="2455885" cy="14835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947A29-8C22-AC38-AA1F-C7C8BC22FD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96167" y="2279723"/>
            <a:ext cx="1991814" cy="26600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51F737-45F2-7B08-384D-1EDFA8368D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72950" y="5240548"/>
            <a:ext cx="2425615" cy="142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06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271236" cy="1717221"/>
          </a:xfrm>
          <a:prstGeom prst="rect">
            <a:avLst/>
          </a:prstGeom>
          <a:solidFill>
            <a:srgbClr val="6AB03E"/>
          </a:solidFill>
        </p:spPr>
      </p:sp>
      <p:sp>
        <p:nvSpPr>
          <p:cNvPr id="5" name="AutoShape 5"/>
          <p:cNvSpPr/>
          <p:nvPr/>
        </p:nvSpPr>
        <p:spPr>
          <a:xfrm>
            <a:off x="0" y="1713593"/>
            <a:ext cx="271236" cy="1717221"/>
          </a:xfrm>
          <a:prstGeom prst="rect">
            <a:avLst/>
          </a:prstGeom>
          <a:solidFill>
            <a:srgbClr val="F4A72E"/>
          </a:solidFill>
        </p:spPr>
      </p:sp>
      <p:sp>
        <p:nvSpPr>
          <p:cNvPr id="6" name="AutoShape 6"/>
          <p:cNvSpPr/>
          <p:nvPr/>
        </p:nvSpPr>
        <p:spPr>
          <a:xfrm>
            <a:off x="0" y="3427186"/>
            <a:ext cx="271236" cy="1717221"/>
          </a:xfrm>
          <a:prstGeom prst="rect">
            <a:avLst/>
          </a:prstGeom>
          <a:solidFill>
            <a:srgbClr val="C8322A"/>
          </a:solidFill>
        </p:spPr>
      </p:sp>
      <p:sp>
        <p:nvSpPr>
          <p:cNvPr id="7" name="AutoShape 7"/>
          <p:cNvSpPr/>
          <p:nvPr/>
        </p:nvSpPr>
        <p:spPr>
          <a:xfrm>
            <a:off x="0" y="5140779"/>
            <a:ext cx="271236" cy="1717221"/>
          </a:xfrm>
          <a:prstGeom prst="rect">
            <a:avLst/>
          </a:prstGeom>
          <a:solidFill>
            <a:srgbClr val="2B7CB8"/>
          </a:solidFill>
        </p:spPr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73B8114-B01C-495E-8349-953F18419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950" y="3327845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B48BFB-A478-49A3-ADDF-FB9A4C285B4B}"/>
              </a:ext>
            </a:extLst>
          </p:cNvPr>
          <p:cNvSpPr txBox="1"/>
          <p:nvPr/>
        </p:nvSpPr>
        <p:spPr>
          <a:xfrm>
            <a:off x="1347537" y="294610"/>
            <a:ext cx="10460041" cy="2097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Sandyford Business District Covid Supports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 updates on all Government advice, restrictions and available supports, </a:t>
            </a:r>
          </a:p>
          <a:p>
            <a:pPr lvl="2"/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Newsletter, Social Media &amp; SBD 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Practical steps to safeguard businesses</a:t>
            </a: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ECF2E800-47F1-4846-B9B3-BEB9F5E0C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984" y="87207"/>
            <a:ext cx="1946780" cy="18446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BA40F1-23E5-68C1-385F-51FF17881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73" y="2195310"/>
            <a:ext cx="2748266" cy="21880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9F2138-E858-F04D-989A-4D7D1234A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311" y="2195310"/>
            <a:ext cx="2748266" cy="2188026"/>
          </a:xfrm>
          <a:prstGeom prst="rect">
            <a:avLst/>
          </a:prstGeom>
        </p:spPr>
      </p:pic>
      <p:pic>
        <p:nvPicPr>
          <p:cNvPr id="8" name="Picture 7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FE4E67F2-4A08-7251-DA80-E344FFBD0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1479" y="2291034"/>
            <a:ext cx="2596099" cy="22723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8BEBC6-4FC8-C4D1-AD1F-F2D32BB5B4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5049" y="2191693"/>
            <a:ext cx="2748266" cy="2272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A88F2B-502C-383C-74EE-BB33B2D6DD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573" y="4563337"/>
            <a:ext cx="2748266" cy="21862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2BCB2A-2877-4DE4-EED0-547767C31E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8311" y="4563337"/>
            <a:ext cx="2737689" cy="2186211"/>
          </a:xfrm>
          <a:prstGeom prst="rect">
            <a:avLst/>
          </a:prstGeom>
        </p:spPr>
      </p:pic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44CFF2DD-3301-A6E2-6CD8-C6EF44A4B9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2876" y="4563336"/>
            <a:ext cx="2748266" cy="218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8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271236" cy="1717221"/>
          </a:xfrm>
          <a:prstGeom prst="rect">
            <a:avLst/>
          </a:prstGeom>
          <a:solidFill>
            <a:srgbClr val="6AB03E"/>
          </a:solidFill>
        </p:spPr>
      </p:sp>
      <p:sp>
        <p:nvSpPr>
          <p:cNvPr id="5" name="AutoShape 5"/>
          <p:cNvSpPr/>
          <p:nvPr/>
        </p:nvSpPr>
        <p:spPr>
          <a:xfrm>
            <a:off x="0" y="1713593"/>
            <a:ext cx="271236" cy="1717221"/>
          </a:xfrm>
          <a:prstGeom prst="rect">
            <a:avLst/>
          </a:prstGeom>
          <a:solidFill>
            <a:srgbClr val="F4A72E"/>
          </a:solidFill>
        </p:spPr>
      </p:sp>
      <p:sp>
        <p:nvSpPr>
          <p:cNvPr id="6" name="AutoShape 6"/>
          <p:cNvSpPr/>
          <p:nvPr/>
        </p:nvSpPr>
        <p:spPr>
          <a:xfrm>
            <a:off x="0" y="3427186"/>
            <a:ext cx="271236" cy="1717221"/>
          </a:xfrm>
          <a:prstGeom prst="rect">
            <a:avLst/>
          </a:prstGeom>
          <a:solidFill>
            <a:srgbClr val="C8322A"/>
          </a:solidFill>
        </p:spPr>
      </p:sp>
      <p:sp>
        <p:nvSpPr>
          <p:cNvPr id="7" name="AutoShape 7"/>
          <p:cNvSpPr/>
          <p:nvPr/>
        </p:nvSpPr>
        <p:spPr>
          <a:xfrm>
            <a:off x="0" y="5140779"/>
            <a:ext cx="271236" cy="1717221"/>
          </a:xfrm>
          <a:prstGeom prst="rect">
            <a:avLst/>
          </a:prstGeom>
          <a:solidFill>
            <a:srgbClr val="2B7CB8"/>
          </a:solidFill>
        </p:spPr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73B8114-B01C-495E-8349-953F18419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950" y="3327845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B48BFB-A478-49A3-ADDF-FB9A4C285B4B}"/>
              </a:ext>
            </a:extLst>
          </p:cNvPr>
          <p:cNvSpPr txBox="1"/>
          <p:nvPr/>
        </p:nvSpPr>
        <p:spPr>
          <a:xfrm>
            <a:off x="1329981" y="337669"/>
            <a:ext cx="10460041" cy="2340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Sandyford Business District Covid Supports – supporting businesses re-open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“Spend in Sandyford” Campaign: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Marketing for cafés &amp; restaurants doing takeaways during lockdown &amp; on re-opening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Directories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for individual sectors as they re-opened (gyms, hair salons, barbers &amp; beauty salons)  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	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ECF2E800-47F1-4846-B9B3-BEB9F5E0C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984" y="87207"/>
            <a:ext cx="1946780" cy="1844698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A8DC2A44-DC39-6E22-4C48-5F7E6B49F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84" y="3761226"/>
            <a:ext cx="3483718" cy="27591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BC939A-CCD8-9029-677F-AE4E2C74D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055" y="3761226"/>
            <a:ext cx="3683191" cy="2759105"/>
          </a:xfrm>
          <a:prstGeom prst="rect">
            <a:avLst/>
          </a:prstGeom>
          <a:noFill/>
        </p:spPr>
      </p:pic>
      <p:pic>
        <p:nvPicPr>
          <p:cNvPr id="12" name="Picture 11" descr="Text&#10;&#10;Description automatically generated with low confidence">
            <a:extLst>
              <a:ext uri="{FF2B5EF4-FFF2-40B4-BE49-F238E27FC236}">
                <a16:creationId xmlns:a16="http://schemas.microsoft.com/office/drawing/2014/main" id="{F5877D55-2E41-ECB6-8ED2-1E10CAC4A6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7127" y="3761226"/>
            <a:ext cx="3005007" cy="2759105"/>
          </a:xfrm>
          <a:prstGeom prst="rect">
            <a:avLst/>
          </a:prstGeom>
        </p:spPr>
      </p:pic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F0B0C521-6795-1FBB-CA16-09361091E3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372" y="3761225"/>
            <a:ext cx="1653683" cy="275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99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271236" cy="1717221"/>
          </a:xfrm>
          <a:prstGeom prst="rect">
            <a:avLst/>
          </a:prstGeom>
          <a:solidFill>
            <a:srgbClr val="6AB03E"/>
          </a:solidFill>
        </p:spPr>
      </p:sp>
      <p:sp>
        <p:nvSpPr>
          <p:cNvPr id="5" name="AutoShape 5"/>
          <p:cNvSpPr/>
          <p:nvPr/>
        </p:nvSpPr>
        <p:spPr>
          <a:xfrm>
            <a:off x="0" y="1713593"/>
            <a:ext cx="271236" cy="1717221"/>
          </a:xfrm>
          <a:prstGeom prst="rect">
            <a:avLst/>
          </a:prstGeom>
          <a:solidFill>
            <a:srgbClr val="F4A72E"/>
          </a:solidFill>
        </p:spPr>
      </p:sp>
      <p:sp>
        <p:nvSpPr>
          <p:cNvPr id="6" name="AutoShape 6"/>
          <p:cNvSpPr/>
          <p:nvPr/>
        </p:nvSpPr>
        <p:spPr>
          <a:xfrm>
            <a:off x="0" y="3427186"/>
            <a:ext cx="271236" cy="1717221"/>
          </a:xfrm>
          <a:prstGeom prst="rect">
            <a:avLst/>
          </a:prstGeom>
          <a:solidFill>
            <a:srgbClr val="C8322A"/>
          </a:solidFill>
        </p:spPr>
      </p:sp>
      <p:sp>
        <p:nvSpPr>
          <p:cNvPr id="7" name="AutoShape 7"/>
          <p:cNvSpPr/>
          <p:nvPr/>
        </p:nvSpPr>
        <p:spPr>
          <a:xfrm>
            <a:off x="0" y="5140779"/>
            <a:ext cx="271236" cy="1717221"/>
          </a:xfrm>
          <a:prstGeom prst="rect">
            <a:avLst/>
          </a:prstGeom>
          <a:solidFill>
            <a:srgbClr val="2B7CB8"/>
          </a:solidFill>
        </p:spPr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73B8114-B01C-495E-8349-953F18419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950" y="3327845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B48BFB-A478-49A3-ADDF-FB9A4C285B4B}"/>
              </a:ext>
            </a:extLst>
          </p:cNvPr>
          <p:cNvSpPr txBox="1"/>
          <p:nvPr/>
        </p:nvSpPr>
        <p:spPr>
          <a:xfrm>
            <a:off x="1409125" y="196814"/>
            <a:ext cx="10460041" cy="169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Sandyford Business District Brexit Supports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 updates on Government advice and supports available</a:t>
            </a:r>
          </a:p>
          <a:p>
            <a:pPr lvl="1"/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Newsletter, social media &amp; SBD Website 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Spend in Sandyford Campaign: / Shop local &amp; avoid Brexit challenges</a:t>
            </a: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ECF2E800-47F1-4846-B9B3-BEB9F5E0C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984" y="87207"/>
            <a:ext cx="1946780" cy="1844698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DA224E0-89F3-CE5D-4FB7-A28B970F7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63" y="1857984"/>
            <a:ext cx="3036562" cy="2335445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59EC626-02D6-8D62-A08B-9249C9834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651" y="1857984"/>
            <a:ext cx="3041109" cy="2373548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35E6314-1174-CF1C-6814-88C5BC8F1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4651" y="4334989"/>
            <a:ext cx="3106226" cy="2460971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ABE6D16-AC5C-9CEE-56D0-BBF4BA134A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662" y="4471607"/>
            <a:ext cx="3036563" cy="2324353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BA95D0D-B316-D888-6AF1-EC565FA7B7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9641" y="1867826"/>
            <a:ext cx="2573194" cy="2327991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D824BB5-1C66-01AD-1FD8-9C9A4D4DAF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9640" y="4288108"/>
            <a:ext cx="2573194" cy="250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29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271236" cy="1717221"/>
          </a:xfrm>
          <a:prstGeom prst="rect">
            <a:avLst/>
          </a:prstGeom>
          <a:solidFill>
            <a:srgbClr val="6AB03E"/>
          </a:solidFill>
        </p:spPr>
      </p:sp>
      <p:sp>
        <p:nvSpPr>
          <p:cNvPr id="5" name="AutoShape 5"/>
          <p:cNvSpPr/>
          <p:nvPr/>
        </p:nvSpPr>
        <p:spPr>
          <a:xfrm>
            <a:off x="0" y="1713593"/>
            <a:ext cx="271236" cy="1717221"/>
          </a:xfrm>
          <a:prstGeom prst="rect">
            <a:avLst/>
          </a:prstGeom>
          <a:solidFill>
            <a:srgbClr val="F4A72E"/>
          </a:solidFill>
        </p:spPr>
      </p:sp>
      <p:sp>
        <p:nvSpPr>
          <p:cNvPr id="6" name="AutoShape 6"/>
          <p:cNvSpPr/>
          <p:nvPr/>
        </p:nvSpPr>
        <p:spPr>
          <a:xfrm>
            <a:off x="0" y="3427186"/>
            <a:ext cx="271236" cy="1717221"/>
          </a:xfrm>
          <a:prstGeom prst="rect">
            <a:avLst/>
          </a:prstGeom>
          <a:solidFill>
            <a:srgbClr val="C8322A"/>
          </a:solidFill>
        </p:spPr>
      </p:sp>
      <p:sp>
        <p:nvSpPr>
          <p:cNvPr id="7" name="AutoShape 7"/>
          <p:cNvSpPr/>
          <p:nvPr/>
        </p:nvSpPr>
        <p:spPr>
          <a:xfrm>
            <a:off x="0" y="5140779"/>
            <a:ext cx="271236" cy="1717221"/>
          </a:xfrm>
          <a:prstGeom prst="rect">
            <a:avLst/>
          </a:prstGeom>
          <a:solidFill>
            <a:srgbClr val="2B7CB8"/>
          </a:solidFill>
        </p:spPr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73B8114-B01C-495E-8349-953F18419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950" y="3327845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B48BFB-A478-49A3-ADDF-FB9A4C285B4B}"/>
              </a:ext>
            </a:extLst>
          </p:cNvPr>
          <p:cNvSpPr txBox="1"/>
          <p:nvPr/>
        </p:nvSpPr>
        <p:spPr>
          <a:xfrm>
            <a:off x="1285950" y="559197"/>
            <a:ext cx="10460041" cy="2651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Sandyford Business District Environment &amp; Placemaking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Bracken Road Pocket Park &amp;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Scéal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Trail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Blackthorn Park including Children’s Playground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Canopies (3)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Picnic Tables &amp; Benches (6)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Rectangle Benches (13)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Bike Racks (2)</a:t>
            </a: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ECF2E800-47F1-4846-B9B3-BEB9F5E0C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984" y="87207"/>
            <a:ext cx="1946780" cy="18446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40C612-AD50-8B53-6945-2823BC10D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56" y="4431909"/>
            <a:ext cx="2447206" cy="2297808"/>
          </a:xfrm>
          <a:prstGeom prst="rect">
            <a:avLst/>
          </a:prstGeom>
        </p:spPr>
      </p:pic>
      <p:pic>
        <p:nvPicPr>
          <p:cNvPr id="16" name="Picture 15" descr="A picture containing text, tree, outdoor, grass&#10;&#10;Description automatically generated">
            <a:extLst>
              <a:ext uri="{FF2B5EF4-FFF2-40B4-BE49-F238E27FC236}">
                <a16:creationId xmlns:a16="http://schemas.microsoft.com/office/drawing/2014/main" id="{9F9C13EB-3253-D64B-AC6E-52445ECB3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5621" y="4436424"/>
            <a:ext cx="2753276" cy="2288778"/>
          </a:xfrm>
          <a:prstGeom prst="rect">
            <a:avLst/>
          </a:prstGeom>
        </p:spPr>
      </p:pic>
      <p:pic>
        <p:nvPicPr>
          <p:cNvPr id="19" name="Picture 18" descr="A picture containing text, person, people, several&#10;&#10;Description automatically generated">
            <a:extLst>
              <a:ext uri="{FF2B5EF4-FFF2-40B4-BE49-F238E27FC236}">
                <a16:creationId xmlns:a16="http://schemas.microsoft.com/office/drawing/2014/main" id="{37E99B0B-D9C2-53C6-3B11-6D12A7AB7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2904" y="4447942"/>
            <a:ext cx="2812385" cy="2254250"/>
          </a:xfrm>
          <a:prstGeom prst="rect">
            <a:avLst/>
          </a:prstGeom>
        </p:spPr>
      </p:pic>
      <p:pic>
        <p:nvPicPr>
          <p:cNvPr id="20" name="Picture 19" descr="A picture containing outdoor, grass, bench, sky&#10;&#10;Description automatically generated">
            <a:extLst>
              <a:ext uri="{FF2B5EF4-FFF2-40B4-BE49-F238E27FC236}">
                <a16:creationId xmlns:a16="http://schemas.microsoft.com/office/drawing/2014/main" id="{FC02B036-71A6-4873-BDFD-13EACC2765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169" y="4431909"/>
            <a:ext cx="2579445" cy="2297809"/>
          </a:xfrm>
          <a:prstGeom prst="rect">
            <a:avLst/>
          </a:prstGeom>
        </p:spPr>
      </p:pic>
      <p:pic>
        <p:nvPicPr>
          <p:cNvPr id="21" name="Picture 20" descr="A picture containing person, child, little, outdoor&#10;&#10;Description automatically generated">
            <a:extLst>
              <a:ext uri="{FF2B5EF4-FFF2-40B4-BE49-F238E27FC236}">
                <a16:creationId xmlns:a16="http://schemas.microsoft.com/office/drawing/2014/main" id="{B644FCF3-9367-4C5A-BCC5-E51AB60194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962" y="2097834"/>
            <a:ext cx="1674495" cy="2254250"/>
          </a:xfrm>
          <a:prstGeom prst="rect">
            <a:avLst/>
          </a:prstGeom>
        </p:spPr>
      </p:pic>
      <p:pic>
        <p:nvPicPr>
          <p:cNvPr id="23" name="Picture 22" descr="A blue bench in a park&#10;&#10;Description automatically generated with low confidence">
            <a:extLst>
              <a:ext uri="{FF2B5EF4-FFF2-40B4-BE49-F238E27FC236}">
                <a16:creationId xmlns:a16="http://schemas.microsoft.com/office/drawing/2014/main" id="{578A0C5C-8087-4425-BE2D-BF84A9D757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749" y="2083119"/>
            <a:ext cx="2774950" cy="225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45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271236" cy="1717221"/>
          </a:xfrm>
          <a:prstGeom prst="rect">
            <a:avLst/>
          </a:prstGeom>
          <a:solidFill>
            <a:srgbClr val="6AB03E"/>
          </a:solidFill>
        </p:spPr>
      </p:sp>
      <p:sp>
        <p:nvSpPr>
          <p:cNvPr id="5" name="AutoShape 5"/>
          <p:cNvSpPr/>
          <p:nvPr/>
        </p:nvSpPr>
        <p:spPr>
          <a:xfrm>
            <a:off x="0" y="1713593"/>
            <a:ext cx="271236" cy="1717221"/>
          </a:xfrm>
          <a:prstGeom prst="rect">
            <a:avLst/>
          </a:prstGeom>
          <a:solidFill>
            <a:srgbClr val="F4A72E"/>
          </a:solidFill>
        </p:spPr>
      </p:sp>
      <p:sp>
        <p:nvSpPr>
          <p:cNvPr id="6" name="AutoShape 6"/>
          <p:cNvSpPr/>
          <p:nvPr/>
        </p:nvSpPr>
        <p:spPr>
          <a:xfrm>
            <a:off x="0" y="3427186"/>
            <a:ext cx="271236" cy="1717221"/>
          </a:xfrm>
          <a:prstGeom prst="rect">
            <a:avLst/>
          </a:prstGeom>
          <a:solidFill>
            <a:srgbClr val="C8322A"/>
          </a:solidFill>
        </p:spPr>
      </p:sp>
      <p:sp>
        <p:nvSpPr>
          <p:cNvPr id="7" name="AutoShape 7"/>
          <p:cNvSpPr/>
          <p:nvPr/>
        </p:nvSpPr>
        <p:spPr>
          <a:xfrm>
            <a:off x="0" y="5140779"/>
            <a:ext cx="271236" cy="1717221"/>
          </a:xfrm>
          <a:prstGeom prst="rect">
            <a:avLst/>
          </a:prstGeom>
          <a:solidFill>
            <a:srgbClr val="2B7CB8"/>
          </a:solidFill>
        </p:spPr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73B8114-B01C-495E-8349-953F18419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950" y="3327845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B48BFB-A478-49A3-ADDF-FB9A4C285B4B}"/>
              </a:ext>
            </a:extLst>
          </p:cNvPr>
          <p:cNvSpPr txBox="1"/>
          <p:nvPr/>
        </p:nvSpPr>
        <p:spPr>
          <a:xfrm>
            <a:off x="1096496" y="275424"/>
            <a:ext cx="10460041" cy="2097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Sandyford Business District Environment &amp; Placemaking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Planting &amp; re-seeding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New Insect Hotels 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E-cargo Bike trial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“Free Friday Lunchtime Music Sessions” (&amp; Teddy’s Ice Cream)</a:t>
            </a: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ECF2E800-47F1-4846-B9B3-BEB9F5E0C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984" y="87207"/>
            <a:ext cx="1946780" cy="18446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F45BA7-7A09-31F1-5A94-AEC28B2EE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710" y="3871609"/>
            <a:ext cx="2901426" cy="26623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308CA-1923-F436-9178-9F262C833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2795" y="3871609"/>
            <a:ext cx="2790590" cy="2662329"/>
          </a:xfrm>
          <a:prstGeom prst="rect">
            <a:avLst/>
          </a:prstGeom>
        </p:spPr>
      </p:pic>
      <p:pic>
        <p:nvPicPr>
          <p:cNvPr id="4" name="Picture 3" descr="A picture containing text, grass, outdoor&#10;&#10;Description automatically generated">
            <a:extLst>
              <a:ext uri="{FF2B5EF4-FFF2-40B4-BE49-F238E27FC236}">
                <a16:creationId xmlns:a16="http://schemas.microsoft.com/office/drawing/2014/main" id="{66BF8D55-E738-5434-39B6-6F4ABFA7A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7959" y="3871609"/>
            <a:ext cx="2790590" cy="2662329"/>
          </a:xfrm>
          <a:prstGeom prst="rect">
            <a:avLst/>
          </a:prstGeom>
        </p:spPr>
      </p:pic>
      <p:pic>
        <p:nvPicPr>
          <p:cNvPr id="11" name="Picture 10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34523BA8-9D79-69AB-3E23-F9EB358536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2230" y="3809297"/>
            <a:ext cx="3269570" cy="21797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4B9B7A-12E4-2A3A-471D-BE91EAD2BF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6193" y="2120123"/>
            <a:ext cx="2104571" cy="173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38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271236" cy="1717221"/>
          </a:xfrm>
          <a:prstGeom prst="rect">
            <a:avLst/>
          </a:prstGeom>
          <a:solidFill>
            <a:srgbClr val="6AB03E"/>
          </a:solidFill>
        </p:spPr>
      </p:sp>
      <p:sp>
        <p:nvSpPr>
          <p:cNvPr id="5" name="AutoShape 5"/>
          <p:cNvSpPr/>
          <p:nvPr/>
        </p:nvSpPr>
        <p:spPr>
          <a:xfrm>
            <a:off x="0" y="1713593"/>
            <a:ext cx="271236" cy="1717221"/>
          </a:xfrm>
          <a:prstGeom prst="rect">
            <a:avLst/>
          </a:prstGeom>
          <a:solidFill>
            <a:srgbClr val="F4A72E"/>
          </a:solidFill>
        </p:spPr>
      </p:sp>
      <p:sp>
        <p:nvSpPr>
          <p:cNvPr id="6" name="AutoShape 6"/>
          <p:cNvSpPr/>
          <p:nvPr/>
        </p:nvSpPr>
        <p:spPr>
          <a:xfrm>
            <a:off x="0" y="3427186"/>
            <a:ext cx="271236" cy="1717221"/>
          </a:xfrm>
          <a:prstGeom prst="rect">
            <a:avLst/>
          </a:prstGeom>
          <a:solidFill>
            <a:srgbClr val="C8322A"/>
          </a:solidFill>
        </p:spPr>
      </p:sp>
      <p:sp>
        <p:nvSpPr>
          <p:cNvPr id="7" name="AutoShape 7"/>
          <p:cNvSpPr/>
          <p:nvPr/>
        </p:nvSpPr>
        <p:spPr>
          <a:xfrm>
            <a:off x="0" y="5140779"/>
            <a:ext cx="271236" cy="1717221"/>
          </a:xfrm>
          <a:prstGeom prst="rect">
            <a:avLst/>
          </a:prstGeom>
          <a:solidFill>
            <a:srgbClr val="2B7CB8"/>
          </a:solidFill>
        </p:spPr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73B8114-B01C-495E-8349-953F18419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950" y="3327845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B48BFB-A478-49A3-ADDF-FB9A4C285B4B}"/>
              </a:ext>
            </a:extLst>
          </p:cNvPr>
          <p:cNvSpPr txBox="1"/>
          <p:nvPr/>
        </p:nvSpPr>
        <p:spPr>
          <a:xfrm>
            <a:off x="1159540" y="213834"/>
            <a:ext cx="10460041" cy="6386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Sandyford Business District Plebiscite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Through-the-line Marketing Campaign June 14</a:t>
            </a:r>
            <a:r>
              <a:rPr lang="en-GB" sz="18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September 30</a:t>
            </a:r>
            <a:r>
              <a:rPr lang="en-GB" sz="18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Official campaign launch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 Email campaign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Dedicated Webpage: Vote / Back the BID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Jim Power Economic Report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Sandyford by the numbers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Sandyford BID - the 1</a:t>
            </a:r>
            <a:r>
              <a:rPr lang="en-GB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 years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Sandyford BID - the next 5 years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“Did you know…?” campaign / Reasons to choose Sandyford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Wellness Week September 27</a:t>
            </a:r>
            <a:r>
              <a:rPr lang="en-GB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October 1</a:t>
            </a:r>
            <a:r>
              <a:rPr lang="en-GB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SBD Business Impact  Awards – November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Innovation Forum November 15</a:t>
            </a:r>
            <a:r>
              <a:rPr lang="en-GB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17</a:t>
            </a:r>
            <a:r>
              <a:rPr lang="en-GB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ECF2E800-47F1-4846-B9B3-BEB9F5E0C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984" y="87207"/>
            <a:ext cx="1946780" cy="18446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16FFD1-DE84-DF40-4046-27A72CE79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716" y="2182077"/>
            <a:ext cx="3385762" cy="2018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41D054-231D-DAAE-9045-07FE97FD6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402" y="5153713"/>
            <a:ext cx="2037517" cy="15296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1159F9-B184-4D99-D5DC-B78DD96B1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9716" y="4450471"/>
            <a:ext cx="3433662" cy="2232873"/>
          </a:xfrm>
          <a:prstGeom prst="rect">
            <a:avLst/>
          </a:prstGeom>
        </p:spPr>
      </p:pic>
      <p:pic>
        <p:nvPicPr>
          <p:cNvPr id="19" name="Picture 1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DA1D1EB-C0C3-A2E0-93C6-3E785B54AF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471" y="2646509"/>
            <a:ext cx="1339377" cy="92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65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271236" cy="1717221"/>
          </a:xfrm>
          <a:prstGeom prst="rect">
            <a:avLst/>
          </a:prstGeom>
          <a:solidFill>
            <a:srgbClr val="6AB03E"/>
          </a:solidFill>
        </p:spPr>
      </p:sp>
      <p:sp>
        <p:nvSpPr>
          <p:cNvPr id="5" name="AutoShape 5"/>
          <p:cNvSpPr/>
          <p:nvPr/>
        </p:nvSpPr>
        <p:spPr>
          <a:xfrm>
            <a:off x="0" y="1713593"/>
            <a:ext cx="271236" cy="1717221"/>
          </a:xfrm>
          <a:prstGeom prst="rect">
            <a:avLst/>
          </a:prstGeom>
          <a:solidFill>
            <a:srgbClr val="F4A72E"/>
          </a:solidFill>
        </p:spPr>
      </p:sp>
      <p:sp>
        <p:nvSpPr>
          <p:cNvPr id="6" name="AutoShape 6"/>
          <p:cNvSpPr/>
          <p:nvPr/>
        </p:nvSpPr>
        <p:spPr>
          <a:xfrm>
            <a:off x="0" y="3427186"/>
            <a:ext cx="271236" cy="1717221"/>
          </a:xfrm>
          <a:prstGeom prst="rect">
            <a:avLst/>
          </a:prstGeom>
          <a:solidFill>
            <a:srgbClr val="C8322A"/>
          </a:solidFill>
        </p:spPr>
      </p:sp>
      <p:sp>
        <p:nvSpPr>
          <p:cNvPr id="7" name="AutoShape 7"/>
          <p:cNvSpPr/>
          <p:nvPr/>
        </p:nvSpPr>
        <p:spPr>
          <a:xfrm>
            <a:off x="0" y="5140779"/>
            <a:ext cx="271236" cy="1717221"/>
          </a:xfrm>
          <a:prstGeom prst="rect">
            <a:avLst/>
          </a:prstGeom>
          <a:solidFill>
            <a:srgbClr val="2B7CB8"/>
          </a:solidFill>
        </p:spPr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73B8114-B01C-495E-8349-953F18419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950" y="3327845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B48BFB-A478-49A3-ADDF-FB9A4C285B4B}"/>
              </a:ext>
            </a:extLst>
          </p:cNvPr>
          <p:cNvSpPr txBox="1"/>
          <p:nvPr/>
        </p:nvSpPr>
        <p:spPr>
          <a:xfrm>
            <a:off x="1285950" y="190075"/>
            <a:ext cx="10460041" cy="1266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Sandyford Business District Plebiscite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“Did you know…?” campaign / Reasons to choose Sandyford </a:t>
            </a: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ECF2E800-47F1-4846-B9B3-BEB9F5E0C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660" y="0"/>
            <a:ext cx="1946780" cy="1844698"/>
          </a:xfrm>
          <a:prstGeom prst="rect">
            <a:avLst/>
          </a:prstGeom>
        </p:spPr>
      </p:pic>
      <p:pic>
        <p:nvPicPr>
          <p:cNvPr id="3" name="Picture 2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5E72FC77-3C74-72F9-3E75-775262412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042" y="4337088"/>
            <a:ext cx="3515959" cy="2330837"/>
          </a:xfrm>
          <a:prstGeom prst="rect">
            <a:avLst/>
          </a:prstGeom>
        </p:spPr>
      </p:pic>
      <p:pic>
        <p:nvPicPr>
          <p:cNvPr id="4" name="Picture 3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FB0223B0-8E36-9789-A563-4D67F4FC2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642" y="1663198"/>
            <a:ext cx="3456359" cy="2622599"/>
          </a:xfrm>
          <a:prstGeom prst="rect">
            <a:avLst/>
          </a:prstGeom>
        </p:spPr>
      </p:pic>
      <p:pic>
        <p:nvPicPr>
          <p:cNvPr id="10" name="Picture 9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B2123651-87ED-BEF7-08A7-121738411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94" y="1717187"/>
            <a:ext cx="3760377" cy="2622598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34A9B30B-37E6-2C04-8768-923BB1B50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48" y="4381152"/>
            <a:ext cx="3564118" cy="2291348"/>
          </a:xfrm>
          <a:prstGeom prst="rect">
            <a:avLst/>
          </a:prstGeom>
        </p:spPr>
      </p:pic>
      <p:pic>
        <p:nvPicPr>
          <p:cNvPr id="11" name="Picture 10" descr="A picture containing text, screenshot, several&#10;&#10;Description automatically generated">
            <a:extLst>
              <a:ext uri="{FF2B5EF4-FFF2-40B4-BE49-F238E27FC236}">
                <a16:creationId xmlns:a16="http://schemas.microsoft.com/office/drawing/2014/main" id="{CA1002CF-C0C5-CF7D-F9E1-973B1E27E3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1930" y="1844699"/>
            <a:ext cx="3230267" cy="2441098"/>
          </a:xfrm>
          <a:prstGeom prst="rect">
            <a:avLst/>
          </a:prstGeom>
        </p:spPr>
      </p:pic>
      <p:pic>
        <p:nvPicPr>
          <p:cNvPr id="12" name="Picture 11" descr="A picture containing text, different, screenshot, several&#10;&#10;Description automatically generated">
            <a:extLst>
              <a:ext uri="{FF2B5EF4-FFF2-40B4-BE49-F238E27FC236}">
                <a16:creationId xmlns:a16="http://schemas.microsoft.com/office/drawing/2014/main" id="{4CC6E805-CD69-392D-3B43-EAED69B0B9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1930" y="4381152"/>
            <a:ext cx="3165578" cy="228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3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271236" cy="1717221"/>
          </a:xfrm>
          <a:prstGeom prst="rect">
            <a:avLst/>
          </a:prstGeom>
          <a:solidFill>
            <a:srgbClr val="6AB03E"/>
          </a:solidFill>
        </p:spPr>
      </p:sp>
      <p:sp>
        <p:nvSpPr>
          <p:cNvPr id="5" name="AutoShape 5"/>
          <p:cNvSpPr/>
          <p:nvPr/>
        </p:nvSpPr>
        <p:spPr>
          <a:xfrm>
            <a:off x="0" y="1713593"/>
            <a:ext cx="271236" cy="1717221"/>
          </a:xfrm>
          <a:prstGeom prst="rect">
            <a:avLst/>
          </a:prstGeom>
          <a:solidFill>
            <a:srgbClr val="F4A72E"/>
          </a:solidFill>
        </p:spPr>
      </p:sp>
      <p:sp>
        <p:nvSpPr>
          <p:cNvPr id="6" name="AutoShape 6"/>
          <p:cNvSpPr/>
          <p:nvPr/>
        </p:nvSpPr>
        <p:spPr>
          <a:xfrm>
            <a:off x="0" y="3427186"/>
            <a:ext cx="271236" cy="1717221"/>
          </a:xfrm>
          <a:prstGeom prst="rect">
            <a:avLst/>
          </a:prstGeom>
          <a:solidFill>
            <a:srgbClr val="C8322A"/>
          </a:solidFill>
        </p:spPr>
      </p:sp>
      <p:sp>
        <p:nvSpPr>
          <p:cNvPr id="7" name="AutoShape 7"/>
          <p:cNvSpPr/>
          <p:nvPr/>
        </p:nvSpPr>
        <p:spPr>
          <a:xfrm>
            <a:off x="0" y="5140779"/>
            <a:ext cx="271236" cy="1717221"/>
          </a:xfrm>
          <a:prstGeom prst="rect">
            <a:avLst/>
          </a:prstGeom>
          <a:solidFill>
            <a:srgbClr val="2B7CB8"/>
          </a:solidFill>
        </p:spPr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73B8114-B01C-495E-8349-953F18419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950" y="3327845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B48BFB-A478-49A3-ADDF-FB9A4C285B4B}"/>
              </a:ext>
            </a:extLst>
          </p:cNvPr>
          <p:cNvSpPr txBox="1"/>
          <p:nvPr/>
        </p:nvSpPr>
        <p:spPr>
          <a:xfrm>
            <a:off x="1285950" y="219462"/>
            <a:ext cx="10460041" cy="1266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Sandyford Business District Plebiscite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“Did you know…?” campaign / Reasons to choose Sandyford </a:t>
            </a: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ECF2E800-47F1-4846-B9B3-BEB9F5E0C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984" y="87207"/>
            <a:ext cx="1946780" cy="1844698"/>
          </a:xfrm>
          <a:prstGeom prst="rect">
            <a:avLst/>
          </a:prstGeom>
        </p:spPr>
      </p:pic>
      <p:pic>
        <p:nvPicPr>
          <p:cNvPr id="4" name="Picture 3" descr="Timeline&#10;&#10;Description automatically generated with low confidence">
            <a:extLst>
              <a:ext uri="{FF2B5EF4-FFF2-40B4-BE49-F238E27FC236}">
                <a16:creationId xmlns:a16="http://schemas.microsoft.com/office/drawing/2014/main" id="{58168D94-97E2-1448-33E7-C0D95056F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023" y="1883767"/>
            <a:ext cx="3232663" cy="2486664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5E999740-2955-4EB5-2CE5-A2BAB7310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89" y="1634698"/>
            <a:ext cx="3078319" cy="24866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F71E68-CF41-74C8-5C9B-9E16B020C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4407" y="1737463"/>
            <a:ext cx="3154155" cy="2486664"/>
          </a:xfrm>
          <a:prstGeom prst="rect">
            <a:avLst/>
          </a:prstGeom>
        </p:spPr>
      </p:pic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1356396-C257-0FD1-590B-AA28519D94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4407" y="4285796"/>
            <a:ext cx="3150485" cy="231498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60E8B2A4-BB6E-13E5-3CF4-045E89A6D1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479" y="4370431"/>
            <a:ext cx="3187129" cy="231498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1F8C05E-5C1C-8DAE-D391-14EE262C60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4921" y="4370431"/>
            <a:ext cx="3168765" cy="231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35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CEC58C639EEA4FB68021DDA5DADA76" ma:contentTypeVersion="16" ma:contentTypeDescription="Create a new document." ma:contentTypeScope="" ma:versionID="5fbb9463748df4a5e61a980bfc555027">
  <xsd:schema xmlns:xsd="http://www.w3.org/2001/XMLSchema" xmlns:xs="http://www.w3.org/2001/XMLSchema" xmlns:p="http://schemas.microsoft.com/office/2006/metadata/properties" xmlns:ns2="92a415cd-a411-4c4c-bf4a-cc4a7c80927d" xmlns:ns3="a3572b9b-a693-4cbd-b029-4bb441ff0ca8" targetNamespace="http://schemas.microsoft.com/office/2006/metadata/properties" ma:root="true" ma:fieldsID="f8df6c32f0bb577315d19863c6f8c387" ns2:_="" ns3:_="">
    <xsd:import namespace="92a415cd-a411-4c4c-bf4a-cc4a7c80927d"/>
    <xsd:import namespace="a3572b9b-a693-4cbd-b029-4bb441ff0c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a415cd-a411-4c4c-bf4a-cc4a7c8092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23cdc6a-efc2-454a-8beb-5651085d89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572b9b-a693-4cbd-b029-4bb441ff0ca8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fcd4c20-dc72-455c-b5b1-7223f5855ef5}" ma:internalName="TaxCatchAll" ma:showField="CatchAllData" ma:web="a3572b9b-a693-4cbd-b029-4bb441ff0c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2C6BE8-5FE7-49D2-BD78-737F85DBDA8B}"/>
</file>

<file path=customXml/itemProps2.xml><?xml version="1.0" encoding="utf-8"?>
<ds:datastoreItem xmlns:ds="http://schemas.openxmlformats.org/officeDocument/2006/customXml" ds:itemID="{B728FD44-7EB9-490D-B3BA-C6C74E10B99B}"/>
</file>

<file path=docProps/app.xml><?xml version="1.0" encoding="utf-8"?>
<Properties xmlns="http://schemas.openxmlformats.org/officeDocument/2006/extended-properties" xmlns:vt="http://schemas.openxmlformats.org/officeDocument/2006/docPropsVTypes">
  <TotalTime>1432</TotalTime>
  <Words>456</Words>
  <Application>Microsoft Office PowerPoint</Application>
  <PresentationFormat>Widescreen</PresentationFormat>
  <Paragraphs>87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Niamh Egan</dc:creator>
  <cp:lastModifiedBy>Niamh Egan</cp:lastModifiedBy>
  <cp:revision>24</cp:revision>
  <dcterms:created xsi:type="dcterms:W3CDTF">2022-08-25T07:05:47Z</dcterms:created>
  <dcterms:modified xsi:type="dcterms:W3CDTF">2023-03-14T17:31:46Z</dcterms:modified>
</cp:coreProperties>
</file>