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</p:sldMasterIdLst>
  <p:notesMasterIdLst>
    <p:notesMasterId r:id="rId21"/>
  </p:notesMasterIdLst>
  <p:sldIdLst>
    <p:sldId id="463" r:id="rId6"/>
    <p:sldId id="256" r:id="rId7"/>
    <p:sldId id="475" r:id="rId8"/>
    <p:sldId id="480" r:id="rId9"/>
    <p:sldId id="490" r:id="rId10"/>
    <p:sldId id="479" r:id="rId11"/>
    <p:sldId id="489" r:id="rId12"/>
    <p:sldId id="476" r:id="rId13"/>
    <p:sldId id="473" r:id="rId14"/>
    <p:sldId id="478" r:id="rId15"/>
    <p:sldId id="474" r:id="rId16"/>
    <p:sldId id="477" r:id="rId17"/>
    <p:sldId id="482" r:id="rId18"/>
    <p:sldId id="484" r:id="rId19"/>
    <p:sldId id="4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0A3"/>
    <a:srgbClr val="8CA32D"/>
    <a:srgbClr val="F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8" autoAdjust="0"/>
    <p:restoredTop sz="93299"/>
  </p:normalViewPr>
  <p:slideViewPr>
    <p:cSldViewPr snapToGrid="0">
      <p:cViewPr varScale="1">
        <p:scale>
          <a:sx n="74" d="100"/>
          <a:sy n="74" d="100"/>
        </p:scale>
        <p:origin x="8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BE57E-BADF-2149-A002-B01E39E71815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08CEA-AF8A-CF42-BD1F-46D703095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3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36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71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58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8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71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1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50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9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9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60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7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8CEA-AF8A-CF42-BD1F-46D703095D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1C3FEDBF-875A-C4E9-CEEA-D020681D69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5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8F13FDF-CABC-F6E7-6937-02A4A4F12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284D95-D777-5600-C35F-E21A3DCB1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8662988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4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E5E574B-7E52-A442-A9D3-BF7816CEA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5E99BC-B811-F86F-333B-A3DB75F36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272" y="457291"/>
            <a:ext cx="10066338" cy="3795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1ADE74B-05A8-5ECE-44D7-797ADC56C1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850" y="4571072"/>
            <a:ext cx="7134225" cy="984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Position and supporting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17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, rectangle&#10;&#10;Description automatically generated">
            <a:extLst>
              <a:ext uri="{FF2B5EF4-FFF2-40B4-BE49-F238E27FC236}">
                <a16:creationId xmlns:a16="http://schemas.microsoft.com/office/drawing/2014/main" id="{EEEF52D0-6F67-B62C-0D3A-30FCA81EA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9AFF64B-EC88-35E5-4ADC-B5BE24D71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272" y="457291"/>
            <a:ext cx="10066338" cy="3942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B2FE814-1C7B-63C0-67B5-F29C33C0B9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850" y="4571072"/>
            <a:ext cx="7134225" cy="984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Position and supporting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944AEA8B-023C-2F33-8D99-8AA01A6B8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4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410F2-20D2-49DC-A533-51ADDC4E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8AD29-AC16-486E-98F1-359CE2034025}" type="datetimeFigureOut">
              <a:rPr lang="en-IE" smtClean="0"/>
              <a:t>05/09/2025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83070-1360-44B0-83EE-F0553F94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10499-FE13-483A-833C-0AEF0388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7FB7F-22E1-4560-9754-582BD396C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677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96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2A1E-E9E4-4732-BF2E-18D6B625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055E9-60EF-42D7-9AC1-327FCA2B8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841F-647A-4E36-A329-FAFA1491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C944-70A7-4F2D-9F4C-97C6A08772CA}" type="datetimeFigureOut">
              <a:rPr lang="en-IE" smtClean="0"/>
              <a:t>05/09/2025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74305-D50E-42D8-B80A-355E812B4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93F1-973A-40A8-A521-8749C3A7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FD19-20ED-4017-94F2-979D7ED5D074}" type="slidenum">
              <a:rPr lang="en-IE" smtClean="0"/>
              <a:t>‹#›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945E3-7B5D-41BC-9233-8BB9C845E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886" y="6185171"/>
            <a:ext cx="1395167" cy="4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EF6BC09-A67B-39C3-C659-DEC3EB744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D660B99-B0E7-C31F-8658-2377EC693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303" y="525829"/>
            <a:ext cx="9764384" cy="22422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spcBef>
                <a:spcPts val="1200"/>
              </a:spcBef>
              <a:buNone/>
              <a:defRPr sz="66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Speaker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725E836-2379-2977-4D56-FAA74E6D8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850" y="3293897"/>
            <a:ext cx="7134225" cy="984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Position and supporting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67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162CC9D-709E-6903-BA20-DC2735D29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4E0159-18EE-D93B-A1E5-9ABAD9664D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89678" y="2242868"/>
            <a:ext cx="4899114" cy="3424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DA38CD6-14B7-DBF1-E02B-F9F54D346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677" y="527843"/>
            <a:ext cx="4899114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88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8F13FDF-CABC-F6E7-6937-02A4A4F12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8B2FE3-708F-F228-92B0-615B2DC81A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3769" y="2441275"/>
            <a:ext cx="3846691" cy="3626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F5EB17E-32BF-E306-CA18-B58B5F75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69" y="630238"/>
            <a:ext cx="794999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69044B6C-4A81-359A-4E32-9A2251EC8F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87068" y="2441275"/>
            <a:ext cx="3846691" cy="3626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5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805BF98-CAAE-8DCF-CA1A-16DB52345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0771840B-C37F-E5F5-2E76-EAB9FF14CC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3769" y="2441276"/>
            <a:ext cx="3596525" cy="322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8B74B580-BD65-FF3D-CCAB-93DC2890CC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97737" y="2441275"/>
            <a:ext cx="3596525" cy="322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BBCDA3FB-4FE5-C20C-E674-C4B7AEFD37B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1705" y="2441275"/>
            <a:ext cx="3596525" cy="322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dirty="0" smtClean="0"/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  <a:lvl5pPr marL="1828800" indent="0">
              <a:buNone/>
              <a:defRPr lang="en-GB" sz="20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70082B-6C42-2771-40DA-F3DE04F6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69" y="630238"/>
            <a:ext cx="794999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59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805BF98-CAAE-8DCF-CA1A-16DB52345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59C14BD-E862-10C4-D95E-75E0F29C3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5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, rectangle&#10;&#10;Description automatically generated">
            <a:extLst>
              <a:ext uri="{FF2B5EF4-FFF2-40B4-BE49-F238E27FC236}">
                <a16:creationId xmlns:a16="http://schemas.microsoft.com/office/drawing/2014/main" id="{093D5F62-ED43-AEE5-660C-98D7054AA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617E04B-1006-8E85-FC42-F5E565E9FE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8DD2128A-0B41-C28B-625A-C91B78526AE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56769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99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4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62" r:id="rId7"/>
    <p:sldLayoutId id="2147483663" r:id="rId8"/>
    <p:sldLayoutId id="2147483660" r:id="rId9"/>
    <p:sldLayoutId id="2147483664" r:id="rId10"/>
    <p:sldLayoutId id="2147483655" r:id="rId11"/>
    <p:sldLayoutId id="2147483656" r:id="rId12"/>
    <p:sldLayoutId id="2147483657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2" r:id="rId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F51B61-E9F3-4D6F-8302-B8B27EBBF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25956F-CCFB-4846-9CB9-FEAB1613A58A}"/>
              </a:ext>
            </a:extLst>
          </p:cNvPr>
          <p:cNvSpPr/>
          <p:nvPr/>
        </p:nvSpPr>
        <p:spPr>
          <a:xfrm>
            <a:off x="0" y="5650787"/>
            <a:ext cx="12192000" cy="122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7DCD0-4A3F-41C7-8E0C-7DEF03091907}"/>
              </a:ext>
            </a:extLst>
          </p:cNvPr>
          <p:cNvSpPr txBox="1">
            <a:spLocks/>
          </p:cNvSpPr>
          <p:nvPr/>
        </p:nvSpPr>
        <p:spPr>
          <a:xfrm>
            <a:off x="382460" y="6554460"/>
            <a:ext cx="11451263" cy="484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IE" altLang="en-US" sz="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TU RISE Elevate Programme is co-funded by the Government of Ireland and the European Union through the ERDF Southern, Eastern &amp; Midland Regional Programme 2021-27 </a:t>
            </a:r>
            <a:endParaRPr lang="en-IE" altLang="en-US" sz="2000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DA121-8190-4C91-8444-DEC2DD875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5" y="5713769"/>
            <a:ext cx="11154244" cy="757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1997B-3569-4A39-B48D-2BBEB11C9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43" y="955498"/>
            <a:ext cx="8985584" cy="366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5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21A9EA-2576-47B0-9DCC-3084CE9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605019-857A-4698-BD80-255750C9A28B}"/>
              </a:ext>
            </a:extLst>
          </p:cNvPr>
          <p:cNvSpPr txBox="1"/>
          <p:nvPr/>
        </p:nvSpPr>
        <p:spPr>
          <a:xfrm>
            <a:off x="559316" y="394461"/>
            <a:ext cx="5112019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Benefits to NIBRT</a:t>
            </a:r>
          </a:p>
          <a:p>
            <a:pPr algn="ctr"/>
            <a:endParaRPr lang="en-US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and Immersive Communication Capabilities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IADT’s strengths in storytelling &amp; immersive technologies - expanding NIBRT’s capacity to communicate complex biopharma research to diverse audiences.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Co-Creation of Public-Facing Research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“Cellular Encounters”, a collaborative project blending creative practice with bioscience to make cellular and molecular research more accessible and engaging.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Avenues for Dissemination and Public Engagement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to prototype visual, spatial, and narrative interventions for public engagement, internal training, or stakeholder communication.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in Multidisciplinary Research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co-authored IMPACT funding proposals and creative research collaborations that complement NIBRT’s STEM expertise.</a:t>
            </a:r>
          </a:p>
          <a:p>
            <a:r>
              <a:rPr lang="en-IE" dirty="0"/>
              <a:t> </a:t>
            </a:r>
          </a:p>
          <a:p>
            <a:pPr algn="ctr"/>
            <a:endParaRPr lang="en-US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pPr algn="ctr"/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9698B4-43C0-453A-BF5A-735FDEB008A6}"/>
              </a:ext>
            </a:extLst>
          </p:cNvPr>
          <p:cNvSpPr txBox="1"/>
          <p:nvPr/>
        </p:nvSpPr>
        <p:spPr>
          <a:xfrm>
            <a:off x="6002907" y="394461"/>
            <a:ext cx="5812374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Benefits to IADT</a:t>
            </a:r>
          </a:p>
          <a:p>
            <a:pPr algn="ctr"/>
            <a:endParaRPr lang="en-US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Cross-Sectoral Research Development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into the biopharma &amp; life sciences ecosystem, enabling IADT to position creative practices as valuable contributors to STEM research impact.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Models of Research Collaboration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structured partnerships beyond the traditional creative industries, showcasing the transferability of IADT’s research methodologies.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Collaborative Projects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applications to competitive funding (e.g. IMPACT, New Foundations), and co-development of </a:t>
            </a:r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Encounters</a:t>
            </a:r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underpinned by an MoU.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 and Staff Development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IADT researchers to work in interdisciplinary teams, enhancing skills in cross-sectoral engagement.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Profile and Strategic Alignment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High-profile collaboration supports IADT’s strategic ambition to be “Ireland’s university for the creative industries” and a national hub for creative research with societal impact.</a:t>
            </a:r>
          </a:p>
          <a:p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12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6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21A9EA-2576-47B0-9DCC-3084CE9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605019-857A-4698-BD80-255750C9A28B}"/>
              </a:ext>
            </a:extLst>
          </p:cNvPr>
          <p:cNvSpPr txBox="1"/>
          <p:nvPr/>
        </p:nvSpPr>
        <p:spPr>
          <a:xfrm>
            <a:off x="-16036" y="2141068"/>
            <a:ext cx="1820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July 24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IADT </a:t>
            </a:r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Visit 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Accenture Song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27708-E576-4AE8-A5E5-EC243D3297A6}"/>
              </a:ext>
            </a:extLst>
          </p:cNvPr>
          <p:cNvSpPr txBox="1"/>
          <p:nvPr/>
        </p:nvSpPr>
        <p:spPr>
          <a:xfrm>
            <a:off x="1706200" y="4103731"/>
            <a:ext cx="2029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Oct 24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Accenture Song </a:t>
            </a:r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Visit 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IADT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502D1-C70D-4EA7-90FC-BA34629CDAA0}"/>
              </a:ext>
            </a:extLst>
          </p:cNvPr>
          <p:cNvSpPr txBox="1"/>
          <p:nvPr/>
        </p:nvSpPr>
        <p:spPr>
          <a:xfrm>
            <a:off x="3925183" y="2141068"/>
            <a:ext cx="21493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Jan 25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Accenture Song </a:t>
            </a:r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visit 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NFS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E7EB-4B71-43F5-833D-64F4D16AECF1}"/>
              </a:ext>
            </a:extLst>
          </p:cNvPr>
          <p:cNvSpPr txBox="1"/>
          <p:nvPr/>
        </p:nvSpPr>
        <p:spPr>
          <a:xfrm>
            <a:off x="5984947" y="4103731"/>
            <a:ext cx="28290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Apr 25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IADT </a:t>
            </a:r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Case Study Competition 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Accenture Song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1C55D-7006-427C-9C51-DA0101C91E37}"/>
              </a:ext>
            </a:extLst>
          </p:cNvPr>
          <p:cNvSpPr/>
          <p:nvPr/>
        </p:nvSpPr>
        <p:spPr>
          <a:xfrm>
            <a:off x="299183" y="3493802"/>
            <a:ext cx="11608526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91E1BD-4C79-4D5C-8713-E80D4C642A8D}"/>
              </a:ext>
            </a:extLst>
          </p:cNvPr>
          <p:cNvSpPr/>
          <p:nvPr/>
        </p:nvSpPr>
        <p:spPr>
          <a:xfrm>
            <a:off x="802392" y="3167229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1" name="Picture 2" descr="No alternative text description for this image">
            <a:extLst>
              <a:ext uri="{FF2B5EF4-FFF2-40B4-BE49-F238E27FC236}">
                <a16:creationId xmlns:a16="http://schemas.microsoft.com/office/drawing/2014/main" id="{8C2FE5E5-3B1F-4BE6-9862-0887C2ED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84" y="273835"/>
            <a:ext cx="2173273" cy="289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236A3B-E675-413F-914C-F9EA2098C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8716" y="4241963"/>
            <a:ext cx="2884080" cy="21630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5E0702-54A8-48E9-BD07-AA5D5729C6F1}"/>
              </a:ext>
            </a:extLst>
          </p:cNvPr>
          <p:cNvSpPr/>
          <p:nvPr/>
        </p:nvSpPr>
        <p:spPr>
          <a:xfrm>
            <a:off x="2631191" y="3646202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411DA1-5768-4D63-83BC-D497B3A6FEA6}"/>
              </a:ext>
            </a:extLst>
          </p:cNvPr>
          <p:cNvSpPr/>
          <p:nvPr/>
        </p:nvSpPr>
        <p:spPr>
          <a:xfrm>
            <a:off x="4906307" y="3167229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AF48C0-DD55-4170-A1B0-433958C5E863}"/>
              </a:ext>
            </a:extLst>
          </p:cNvPr>
          <p:cNvSpPr/>
          <p:nvPr/>
        </p:nvSpPr>
        <p:spPr>
          <a:xfrm>
            <a:off x="7312937" y="3646202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CD9BBC-0C82-4E95-8816-80A157F80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81" y="273835"/>
            <a:ext cx="2141891" cy="2855855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8EA05A97-DAA9-4315-AC44-C097E6C5DA83}"/>
              </a:ext>
            </a:extLst>
          </p:cNvPr>
          <p:cNvSpPr txBox="1"/>
          <p:nvPr/>
        </p:nvSpPr>
        <p:spPr>
          <a:xfrm>
            <a:off x="275192" y="4777698"/>
            <a:ext cx="269897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  <a:latin typeface="Circular Std Bold" panose="020B0804020101010102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IADT x Accenture Song</a:t>
            </a:r>
            <a:endParaRPr lang="en-US" sz="2800" dirty="0">
              <a:solidFill>
                <a:schemeClr val="bg1"/>
              </a:solidFill>
              <a:latin typeface="Circular Std Book" panose="020B0604020101020102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2D428B-F571-4270-8B25-66D2562CFD39}"/>
              </a:ext>
            </a:extLst>
          </p:cNvPr>
          <p:cNvSpPr/>
          <p:nvPr/>
        </p:nvSpPr>
        <p:spPr>
          <a:xfrm>
            <a:off x="10417160" y="3167229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282207-A411-4691-97A3-263C25176CAD}"/>
              </a:ext>
            </a:extLst>
          </p:cNvPr>
          <p:cNvSpPr txBox="1"/>
          <p:nvPr/>
        </p:nvSpPr>
        <p:spPr>
          <a:xfrm>
            <a:off x="8589158" y="304657"/>
            <a:ext cx="34007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May 25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Accenture Song MD, Richard Carr </a:t>
            </a:r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panelist 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IADT Industry Day</a:t>
            </a:r>
          </a:p>
          <a:p>
            <a:pPr algn="ctr"/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Production, Jessica Bermingham acts as </a:t>
            </a:r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industry consultant 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IADT’s  AI-AD Feasibility Study</a:t>
            </a:r>
          </a:p>
          <a:p>
            <a:pPr algn="ctr"/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Accenture Song team members attend SIT STAND SMOKE VR experience at IADT’s Immersive Studio</a:t>
            </a:r>
          </a:p>
        </p:txBody>
      </p:sp>
      <p:pic>
        <p:nvPicPr>
          <p:cNvPr id="24" name="Picture 2" descr="No alternative text description for this image">
            <a:extLst>
              <a:ext uri="{FF2B5EF4-FFF2-40B4-BE49-F238E27FC236}">
                <a16:creationId xmlns:a16="http://schemas.microsoft.com/office/drawing/2014/main" id="{B654BB65-3FF0-4300-8065-DAFD6889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25" y="3741384"/>
            <a:ext cx="2618384" cy="29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71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21A9EA-2576-47B0-9DCC-3084CE9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605019-857A-4698-BD80-255750C9A28B}"/>
              </a:ext>
            </a:extLst>
          </p:cNvPr>
          <p:cNvSpPr txBox="1"/>
          <p:nvPr/>
        </p:nvSpPr>
        <p:spPr>
          <a:xfrm>
            <a:off x="559316" y="712957"/>
            <a:ext cx="5112019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Benefits to Accenture Song</a:t>
            </a:r>
          </a:p>
          <a:p>
            <a:pPr algn="ctr"/>
            <a:endParaRPr lang="en-US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Creative Talent</a:t>
            </a:r>
          </a:p>
          <a:p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engagement with IADT’s pipeline of creative graduates across design, film, immersive tech, and communications.</a:t>
            </a:r>
          </a:p>
          <a:p>
            <a:pPr lvl="0"/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on Emerging Technologies</a:t>
            </a:r>
          </a:p>
          <a:p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to cutting-edge developments in AI, immersive media, and accessibility (e.g. contribution to AI-AD project, attendance at SIT STAND SMOKE VR experience at IADT’s Immersive Studio).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Visibility and Thought Leadership</a:t>
            </a:r>
          </a:p>
          <a:p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Featured on panels (e.g., IADT Industry Day 2025), enhancing visibility within the academic and creative innovation community.</a:t>
            </a:r>
          </a:p>
          <a:p>
            <a:r>
              <a:rPr lang="en-IE" dirty="0"/>
              <a:t> </a:t>
            </a:r>
          </a:p>
          <a:p>
            <a:pPr algn="ctr"/>
            <a:endParaRPr lang="en-US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pPr algn="ctr"/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9698B4-43C0-453A-BF5A-735FDEB008A6}"/>
              </a:ext>
            </a:extLst>
          </p:cNvPr>
          <p:cNvSpPr txBox="1"/>
          <p:nvPr/>
        </p:nvSpPr>
        <p:spPr>
          <a:xfrm>
            <a:off x="6002907" y="712957"/>
            <a:ext cx="5812374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Benefits to IADT</a:t>
            </a:r>
          </a:p>
          <a:p>
            <a:pPr algn="ctr"/>
            <a:endParaRPr lang="en-US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Deepened Industry Relationships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Multi-touchpoint engagement (site visits, guest lectures, project collaborations) supports IADT’s strategy of long-term, structured partnerships.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Learning Experiences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engage directly with real-world briefs, boosting graduate employability and industry alignment.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Research Collaboration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to develop collaborative research and innovation </a:t>
            </a: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through AI-AD feasibility study).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 and Credibility Building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with a global industry leader enhances IADT’s reputation as a go-to partner for the creative industries.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IE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3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B9E6D-7B4D-48AC-870B-3D1B541F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1" y="5356684"/>
            <a:ext cx="2815124" cy="114877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3C8E66B-7C26-44F7-B2EB-B5ECB7758917}"/>
              </a:ext>
            </a:extLst>
          </p:cNvPr>
          <p:cNvSpPr txBox="1"/>
          <p:nvPr/>
        </p:nvSpPr>
        <p:spPr>
          <a:xfrm>
            <a:off x="482889" y="2201649"/>
            <a:ext cx="1125020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0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Our Research &amp; </a:t>
            </a:r>
          </a:p>
          <a:p>
            <a:pPr algn="ctr" defTabSz="609630">
              <a:spcBef>
                <a:spcPct val="0"/>
              </a:spcBef>
            </a:pPr>
            <a:r>
              <a:rPr lang="en-US" sz="60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Innovation Infrastructure</a:t>
            </a:r>
            <a:endParaRPr lang="en-US" sz="4800" dirty="0">
              <a:solidFill>
                <a:srgbClr val="5030A3"/>
              </a:solidFill>
              <a:latin typeface="Arial Black" panose="020B0A04020102020204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4736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21A9EA-2576-47B0-9DCC-3084CE9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9698B4-43C0-453A-BF5A-735FDEB008A6}"/>
              </a:ext>
            </a:extLst>
          </p:cNvPr>
          <p:cNvSpPr txBox="1"/>
          <p:nvPr/>
        </p:nvSpPr>
        <p:spPr>
          <a:xfrm>
            <a:off x="6289985" y="651311"/>
            <a:ext cx="569995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Our R&amp;I Infrastructure Includes:</a:t>
            </a:r>
          </a:p>
          <a:p>
            <a:pPr algn="ctr"/>
            <a:endParaRPr lang="en-US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Immersive Studio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new Immersive Studio includes a state of the art Virtual Production LED Wall and Motion Capture Suite. The Immersive Studio positions IADT as a leading innovator in immersive technology.</a:t>
            </a: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Film School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Film School features state-of-the-art facilities in film, television and radio production, design for stage and screen, and modelmaking.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 Building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new </a:t>
            </a:r>
            <a:r>
              <a:rPr lang="en-US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four-</a:t>
            </a:r>
            <a:r>
              <a:rPr lang="en-US" sz="1300" dirty="0" err="1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facility contains 19 state-of-the-art digital design studios, advanced computer laboratories, seminar rooms and co-creation spaces. </a:t>
            </a:r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13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3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Dolby Atmos Studio</a:t>
            </a:r>
            <a:endParaRPr lang="en-IE" sz="13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audio SFX Room features a fully equipped 5.1 surround sound mixing environment, 7.1.4 Dolby Atmos suite, dedicated </a:t>
            </a:r>
            <a:r>
              <a:rPr lang="en-IE" sz="1300" dirty="0" err="1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foley</a:t>
            </a:r>
            <a:r>
              <a:rPr lang="en-IE" sz="13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recording space, and a connected isolation booth for high-quality dialogue capture, providing an ideal setup for audio innovation. </a:t>
            </a: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n-US" sz="12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7DCB5-9202-4D91-86FD-EC73C834D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r="2185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57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B9E6D-7B4D-48AC-870B-3D1B541F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1" y="5356684"/>
            <a:ext cx="2815124" cy="114877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3C8E66B-7C26-44F7-B2EB-B5ECB7758917}"/>
              </a:ext>
            </a:extLst>
          </p:cNvPr>
          <p:cNvSpPr txBox="1"/>
          <p:nvPr/>
        </p:nvSpPr>
        <p:spPr>
          <a:xfrm>
            <a:off x="6270660" y="475590"/>
            <a:ext cx="5637091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600" dirty="0">
                <a:solidFill>
                  <a:srgbClr val="5030A3"/>
                </a:solidFill>
                <a:latin typeface="Arial Black" panose="020B0A04020102020204" pitchFamily="34" charset="0"/>
              </a:rPr>
              <a:t>Thank you! </a:t>
            </a:r>
          </a:p>
          <a:p>
            <a:pPr algn="ctr" defTabSz="609630">
              <a:spcBef>
                <a:spcPct val="0"/>
              </a:spcBef>
            </a:pPr>
            <a:endParaRPr lang="en-US" sz="2600" dirty="0">
              <a:solidFill>
                <a:srgbClr val="5030A3"/>
              </a:solidFill>
              <a:latin typeface="Arial Black" panose="020B0A04020102020204" pitchFamily="34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sz="2600" dirty="0">
                <a:solidFill>
                  <a:srgbClr val="5030A3"/>
                </a:solidFill>
                <a:latin typeface="Arial Black" panose="020B0A04020102020204" pitchFamily="34" charset="0"/>
              </a:rPr>
              <a:t>We’d love to explore how IADT can support your business through talent, innovation, and collaboration. This short form will take 2 minutes to complete.</a:t>
            </a:r>
          </a:p>
          <a:p>
            <a:pPr algn="ctr" defTabSz="609630">
              <a:spcBef>
                <a:spcPct val="0"/>
              </a:spcBef>
            </a:pPr>
            <a:endParaRPr lang="en-US" sz="2600" dirty="0">
              <a:solidFill>
                <a:srgbClr val="5030A3"/>
              </a:solidFill>
              <a:latin typeface="Arial Black" panose="020B0A04020102020204" pitchFamily="34" charset="0"/>
              <a:ea typeface="Circular Std Light"/>
              <a:cs typeface="Circular Std Bold" panose="020B0804020101010102" pitchFamily="34" charset="0"/>
              <a:sym typeface="Circular Std Light"/>
            </a:endParaRPr>
          </a:p>
          <a:p>
            <a:pPr algn="ctr" defTabSz="609630">
              <a:spcBef>
                <a:spcPct val="0"/>
              </a:spcBef>
            </a:pPr>
            <a:r>
              <a:rPr lang="en-US" sz="26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michael.glennon@iadt.ie industry@iadt.ie</a:t>
            </a:r>
            <a:endParaRPr lang="en-US" sz="2600" dirty="0">
              <a:solidFill>
                <a:srgbClr val="5030A3"/>
              </a:solidFill>
              <a:latin typeface="Arial Black" panose="020B0A04020102020204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  <p:pic>
        <p:nvPicPr>
          <p:cNvPr id="3074" name="Picture 2" descr="QRCode for IADT x Sandyford Business District – Collaboration Opportunities">
            <a:extLst>
              <a:ext uri="{FF2B5EF4-FFF2-40B4-BE49-F238E27FC236}">
                <a16:creationId xmlns:a16="http://schemas.microsoft.com/office/drawing/2014/main" id="{6A5F7BC1-9F97-4AF7-AE0D-48294546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6" y="842179"/>
            <a:ext cx="5024369" cy="502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2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E8ED-FCB6-4C24-8F99-73852CE3D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C252C82-2FC7-49C0-B6BD-78AFE39BC8B9}"/>
              </a:ext>
            </a:extLst>
          </p:cNvPr>
          <p:cNvSpPr txBox="1"/>
          <p:nvPr/>
        </p:nvSpPr>
        <p:spPr>
          <a:xfrm>
            <a:off x="6549852" y="951463"/>
            <a:ext cx="6106274" cy="329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61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ircular Std Bold" panose="020B0804020101010102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About IADT</a:t>
            </a:r>
            <a:endParaRPr lang="en-US" sz="3600" dirty="0">
              <a:solidFill>
                <a:schemeClr val="bg1"/>
              </a:solidFill>
              <a:latin typeface="Circular Std Book" panose="020B0604020101020102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76513-0828-4D2B-AEB4-FFCCFD11FC17}"/>
              </a:ext>
            </a:extLst>
          </p:cNvPr>
          <p:cNvSpPr txBox="1"/>
          <p:nvPr/>
        </p:nvSpPr>
        <p:spPr>
          <a:xfrm>
            <a:off x="6469481" y="1489245"/>
            <a:ext cx="5368376" cy="365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Ireland’s Campus for the Creative Industries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2,500 students across film, design, psychology, business, computing, creative tech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 facilities and specialist environments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including the National Film School, our Digital Media Building, Immersive Studio, and industry-grade production spaces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teams spanning design, screen, immersive technologies, digital psychology, and inclusive innovation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strategic partner in innovation and impact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active in Enterprise Ireland, Horizon Europe, and regional innovation through TU RISE and ERDF</a:t>
            </a:r>
            <a:endParaRPr lang="en-I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F586F-945C-4182-AA40-A8EBB2E01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6" r="9496"/>
          <a:stretch/>
        </p:blipFill>
        <p:spPr>
          <a:xfrm>
            <a:off x="1" y="0"/>
            <a:ext cx="6106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3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E8ED-FCB6-4C24-8F99-73852CE3D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C252C82-2FC7-49C0-B6BD-78AFE39BC8B9}"/>
              </a:ext>
            </a:extLst>
          </p:cNvPr>
          <p:cNvSpPr txBox="1"/>
          <p:nvPr/>
        </p:nvSpPr>
        <p:spPr>
          <a:xfrm>
            <a:off x="631135" y="725437"/>
            <a:ext cx="8566027" cy="355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61"/>
              </a:lnSpc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  <a:latin typeface="Circular Std Bold" panose="020B0804020101010102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How We Work with Industry</a:t>
            </a:r>
            <a:endParaRPr lang="en-US" sz="4400" dirty="0">
              <a:solidFill>
                <a:schemeClr val="bg1"/>
              </a:solidFill>
              <a:latin typeface="Circular Std Book" panose="020B0604020101020102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605019-857A-4698-BD80-255750C9A28B}"/>
              </a:ext>
            </a:extLst>
          </p:cNvPr>
          <p:cNvSpPr txBox="1"/>
          <p:nvPr/>
        </p:nvSpPr>
        <p:spPr>
          <a:xfrm>
            <a:off x="5984618" y="3532294"/>
            <a:ext cx="2604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Placements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placements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Immersion Days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en-I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27708-E576-4AE8-A5E5-EC243D3297A6}"/>
              </a:ext>
            </a:extLst>
          </p:cNvPr>
          <p:cNvSpPr txBox="1"/>
          <p:nvPr/>
        </p:nvSpPr>
        <p:spPr>
          <a:xfrm>
            <a:off x="8841185" y="3532294"/>
            <a:ext cx="28470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Training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Specialised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training for enterprise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workshops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Seminars/webinars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Masterclasses</a:t>
            </a:r>
            <a:endParaRPr lang="en-I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502D1-C70D-4EA7-90FC-BA34629CDAA0}"/>
              </a:ext>
            </a:extLst>
          </p:cNvPr>
          <p:cNvSpPr txBox="1"/>
          <p:nvPr/>
        </p:nvSpPr>
        <p:spPr>
          <a:xfrm>
            <a:off x="3589170" y="3532294"/>
            <a:ext cx="21493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Exchange of Knowledge &amp; Experience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workshops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Hackathons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visits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Co-creation labs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Masterclasses</a:t>
            </a:r>
            <a:endParaRPr lang="en-I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E7EB-4B71-43F5-833D-64F4D16AECF1}"/>
              </a:ext>
            </a:extLst>
          </p:cNvPr>
          <p:cNvSpPr txBox="1"/>
          <p:nvPr/>
        </p:nvSpPr>
        <p:spPr>
          <a:xfrm>
            <a:off x="251826" y="3532294"/>
            <a:ext cx="28290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Industry-Academic Innovation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Collaborations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 of projects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collaborative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CEC91-4EB1-4009-8649-11A2386FE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23" y="1178543"/>
            <a:ext cx="3458827" cy="21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A9B18-E6E8-4E14-8E37-73629F0DC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48" y="1311592"/>
            <a:ext cx="2676092" cy="2114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AEE581-EE53-4889-98B6-2FE296088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76" y="1036535"/>
            <a:ext cx="2651039" cy="2178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66A51-BD6E-4DA4-A362-BBDB7F821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68" y="1291557"/>
            <a:ext cx="2463136" cy="20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B9E6D-7B4D-48AC-870B-3D1B541F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1" y="5356684"/>
            <a:ext cx="2815124" cy="114877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3C8E66B-7C26-44F7-B2EB-B5ECB7758917}"/>
              </a:ext>
            </a:extLst>
          </p:cNvPr>
          <p:cNvSpPr txBox="1"/>
          <p:nvPr/>
        </p:nvSpPr>
        <p:spPr>
          <a:xfrm>
            <a:off x="482889" y="2386581"/>
            <a:ext cx="1125020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0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Collaboration In Action:</a:t>
            </a:r>
          </a:p>
          <a:p>
            <a:pPr algn="ctr" defTabSz="609630">
              <a:spcBef>
                <a:spcPct val="0"/>
              </a:spcBef>
            </a:pPr>
            <a:r>
              <a:rPr lang="en-US" sz="48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Innovation Collaborations</a:t>
            </a:r>
            <a:endParaRPr lang="en-US" sz="4800" dirty="0">
              <a:solidFill>
                <a:srgbClr val="5030A3"/>
              </a:solidFill>
              <a:latin typeface="Arial Black" panose="020B0A04020102020204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013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B2BD8E1-6951-4378-90B8-69A50F2C9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utoShape 2" descr="https://euc-powerpoint.officeapps.live.com/pods/GetClipboardImage.ashx?Id=ddc3d2ee-47cb-450f-ae63-d98760e85189&amp;DC=GEU7&amp;pkey=b4b82596-981b-4816-83a1-88f8494d8e1f&amp;wdwaccluster=GEU7">
            <a:extLst>
              <a:ext uri="{FF2B5EF4-FFF2-40B4-BE49-F238E27FC236}">
                <a16:creationId xmlns:a16="http://schemas.microsoft.com/office/drawing/2014/main" id="{93914AF6-84EC-4465-849C-ABB562B8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4DC60-C1A4-434D-B0A0-A9B217CFEE4E}"/>
              </a:ext>
            </a:extLst>
          </p:cNvPr>
          <p:cNvSpPr txBox="1"/>
          <p:nvPr/>
        </p:nvSpPr>
        <p:spPr>
          <a:xfrm>
            <a:off x="377316" y="328973"/>
            <a:ext cx="54887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Enterprise Ireland Innovation Vouchers</a:t>
            </a:r>
          </a:p>
          <a:p>
            <a:endParaRPr lang="en-US" sz="12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SME’s to access €10,000 worth of time with an expert, third-level researcher to help you develop an idea or product, or crack a business or technical challenge.</a:t>
            </a:r>
          </a:p>
          <a:p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5030A3"/>
                </a:solidFill>
                <a:latin typeface="Arial Black" panose="020B0A04020102020204" pitchFamily="34" charset="0"/>
              </a:rPr>
              <a:t>PacSana</a:t>
            </a:r>
            <a:r>
              <a:rPr lang="en-US" sz="1400" dirty="0">
                <a:solidFill>
                  <a:srgbClr val="5030A3"/>
                </a:solidFill>
                <a:latin typeface="Arial Black" panose="020B0A04020102020204" pitchFamily="34" charset="0"/>
              </a:rPr>
              <a:t> X IADT</a:t>
            </a:r>
          </a:p>
          <a:p>
            <a:endParaRPr lang="en-US" sz="12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PacSana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designs wearable technology for older people, detecting changes in daily movement to flag potential health incidents at home.</a:t>
            </a:r>
          </a:p>
          <a:p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 err="1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PacSana</a:t>
            </a:r>
            <a:r>
              <a:rPr lang="en-IE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collaborated with IADT to enhance the user experience of their wearable. Senior researcher Julian King (3D Design &amp; Model-making) spearheaded the initial prototype development. A second voucher supported mobile app UX/UI and cyber‑psychology research, led by Robert Griffin.</a:t>
            </a:r>
          </a:p>
          <a:p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IADT’s expertise enabled </a:t>
            </a:r>
            <a:r>
              <a:rPr lang="en-US" sz="1400" dirty="0" err="1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PacSana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demonstrate a tangible prototype, vital for engaging suppliers and investors.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partnership contributed directly to </a:t>
            </a:r>
            <a:r>
              <a:rPr lang="en-US" sz="1400" dirty="0" err="1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PacSana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securing €650,000 in follow-on funding, supporting their expansion into the U.S. home-care market </a:t>
            </a:r>
          </a:p>
          <a:p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nterprise Ireland Logo">
            <a:extLst>
              <a:ext uri="{FF2B5EF4-FFF2-40B4-BE49-F238E27FC236}">
                <a16:creationId xmlns:a16="http://schemas.microsoft.com/office/drawing/2014/main" id="{ED49BC1E-3362-4280-8C27-8FF60075C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42" y="339247"/>
            <a:ext cx="4596494" cy="12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ofessional Shot of Brendan Kiely">
            <a:extLst>
              <a:ext uri="{FF2B5EF4-FFF2-40B4-BE49-F238E27FC236}">
                <a16:creationId xmlns:a16="http://schemas.microsoft.com/office/drawing/2014/main" id="{42789893-0FBD-475B-BC4C-8708664B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99" y="1839333"/>
            <a:ext cx="5542981" cy="369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75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B9E6D-7B4D-48AC-870B-3D1B541F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1" y="5356684"/>
            <a:ext cx="2815124" cy="114877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3C8E66B-7C26-44F7-B2EB-B5ECB7758917}"/>
              </a:ext>
            </a:extLst>
          </p:cNvPr>
          <p:cNvSpPr txBox="1"/>
          <p:nvPr/>
        </p:nvSpPr>
        <p:spPr>
          <a:xfrm>
            <a:off x="482889" y="2386581"/>
            <a:ext cx="1125020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0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Collaboration In Action:</a:t>
            </a:r>
          </a:p>
          <a:p>
            <a:pPr algn="ctr" defTabSz="609630">
              <a:spcBef>
                <a:spcPct val="0"/>
              </a:spcBef>
            </a:pPr>
            <a:r>
              <a:rPr lang="en-US" sz="48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The Innovate Lab</a:t>
            </a:r>
            <a:endParaRPr lang="en-US" sz="4800" dirty="0">
              <a:solidFill>
                <a:srgbClr val="5030A3"/>
              </a:solidFill>
              <a:latin typeface="Arial Black" panose="020B0A04020102020204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679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65EE95-5BDD-4473-8B20-18E5D2EDD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utoShape 2" descr="https://euc-powerpoint.officeapps.live.com/pods/GetClipboardImage.ashx?Id=ddc3d2ee-47cb-450f-ae63-d98760e85189&amp;DC=GEU7&amp;pkey=b4b82596-981b-4816-83a1-88f8494d8e1f&amp;wdwaccluster=GEU7">
            <a:extLst>
              <a:ext uri="{FF2B5EF4-FFF2-40B4-BE49-F238E27FC236}">
                <a16:creationId xmlns:a16="http://schemas.microsoft.com/office/drawing/2014/main" id="{93914AF6-84EC-4465-849C-ABB562B8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335B251A-88E4-4A0F-A15D-652D0889106C}"/>
              </a:ext>
            </a:extLst>
          </p:cNvPr>
          <p:cNvSpPr txBox="1"/>
          <p:nvPr/>
        </p:nvSpPr>
        <p:spPr>
          <a:xfrm>
            <a:off x="6105569" y="1579470"/>
            <a:ext cx="5726838" cy="324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1: </a:t>
            </a: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Metaverse and How to Apply to Your own Practice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2 : </a:t>
            </a: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Photography and Video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3: </a:t>
            </a: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Photogrammetry and Scanning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1200" dirty="0">
                <a:solidFill>
                  <a:srgbClr val="5030A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Attendees from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Industries,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or Non-Profit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and Engineering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5030A3"/>
              </a:solidFill>
              <a:latin typeface="Circular Std Book" panose="020B0604020101020102" pitchFamily="34" charset="0"/>
              <a:cs typeface="Circular Std Book" panose="020B0604020101020102" pitchFamily="34" charset="0"/>
            </a:endParaRPr>
          </a:p>
          <a:p>
            <a:pPr marL="333345" lvl="1" indent="-166672" defTabSz="609630">
              <a:lnSpc>
                <a:spcPts val="2161"/>
              </a:lnSpc>
              <a:spcBef>
                <a:spcPct val="0"/>
              </a:spcBef>
              <a:buFont typeface="Arial"/>
              <a:buChar char="•"/>
            </a:pPr>
            <a:endParaRPr lang="en-US" sz="1600" dirty="0">
              <a:solidFill>
                <a:srgbClr val="5030A3"/>
              </a:solidFill>
              <a:latin typeface="Circular Std Book" panose="020B0604020101020102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50B94-A7CD-43A1-BBDF-3EFC51260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4" y="2979620"/>
            <a:ext cx="5335010" cy="3438581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41B0CB40-7669-4767-8909-B8B8655623DC}"/>
              </a:ext>
            </a:extLst>
          </p:cNvPr>
          <p:cNvSpPr txBox="1"/>
          <p:nvPr/>
        </p:nvSpPr>
        <p:spPr>
          <a:xfrm>
            <a:off x="6105569" y="4580009"/>
            <a:ext cx="5497813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i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“Really enjoyed the talk and it was great to use the platforms and understand more about the ecosystem and technology.”</a:t>
            </a:r>
            <a:r>
              <a:rPr lang="en-US" sz="1400" b="1" i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 Leyden, Head of RTE.ie, Founder, Calico Media. </a:t>
            </a:r>
            <a:endParaRPr lang="en-IE" sz="1400" b="1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2E44D49D-2194-495E-9C47-52661433BDE7}"/>
              </a:ext>
            </a:extLst>
          </p:cNvPr>
          <p:cNvSpPr txBox="1"/>
          <p:nvPr/>
        </p:nvSpPr>
        <p:spPr>
          <a:xfrm>
            <a:off x="6105569" y="576003"/>
            <a:ext cx="5726838" cy="796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  <a:spcBef>
                <a:spcPct val="0"/>
              </a:spcBef>
            </a:pPr>
            <a:r>
              <a:rPr lang="en-US" sz="1200" dirty="0">
                <a:solidFill>
                  <a:srgbClr val="5030A3"/>
                </a:solidFill>
                <a:latin typeface="Arial" panose="020B0604020202020204" pitchFamily="34" charset="0"/>
                <a:ea typeface="Circular Std Light"/>
                <a:cs typeface="Arial" panose="020B0604020202020204" pitchFamily="34" charset="0"/>
                <a:sym typeface="Circular Std Light"/>
              </a:rPr>
              <a:t>IADT’s Innovate Lab delivers </a:t>
            </a:r>
            <a:r>
              <a:rPr lang="en-US" sz="1200" b="1" dirty="0">
                <a:solidFill>
                  <a:srgbClr val="5030A3"/>
                </a:solidFill>
                <a:latin typeface="Arial" panose="020B0604020202020204" pitchFamily="34" charset="0"/>
                <a:ea typeface="Circular Std Light"/>
                <a:cs typeface="Arial" panose="020B0604020202020204" pitchFamily="34" charset="0"/>
                <a:sym typeface="Circular Std Light"/>
              </a:rPr>
              <a:t>structured workshops that facilitate the adoption of new technologies and ideas</a:t>
            </a:r>
            <a:r>
              <a:rPr lang="en-US" sz="1200" dirty="0">
                <a:solidFill>
                  <a:srgbClr val="5030A3"/>
                </a:solidFill>
                <a:latin typeface="Arial" panose="020B0604020202020204" pitchFamily="34" charset="0"/>
                <a:ea typeface="Circular Std Light"/>
                <a:cs typeface="Arial" panose="020B0604020202020204" pitchFamily="34" charset="0"/>
                <a:sym typeface="Circular Std Light"/>
              </a:rPr>
              <a:t> by industry and help deliver </a:t>
            </a:r>
            <a:r>
              <a:rPr lang="en-US" sz="1200" b="1" dirty="0">
                <a:solidFill>
                  <a:srgbClr val="5030A3"/>
                </a:solidFill>
                <a:latin typeface="Arial" panose="020B0604020202020204" pitchFamily="34" charset="0"/>
                <a:ea typeface="Circular Std Light"/>
                <a:cs typeface="Arial" panose="020B0604020202020204" pitchFamily="34" charset="0"/>
                <a:sym typeface="Circular Std Light"/>
              </a:rPr>
              <a:t>solutions to industry and societal challenges. </a:t>
            </a:r>
            <a:r>
              <a:rPr lang="en-US" sz="1200" dirty="0">
                <a:solidFill>
                  <a:srgbClr val="5030A3"/>
                </a:solidFill>
                <a:latin typeface="Arial" panose="020B0604020202020204" pitchFamily="34" charset="0"/>
                <a:ea typeface="Circular Std Light"/>
                <a:cs typeface="Arial" panose="020B0604020202020204" pitchFamily="34" charset="0"/>
                <a:sym typeface="Circular Std Light"/>
              </a:rPr>
              <a:t>A recent series focused upon immersive technologies.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4D9B0-773E-4CC1-9FB2-688C5D865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0" y="2008938"/>
            <a:ext cx="3695272" cy="273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D3CF2-41D6-48E3-93A2-FE9ACD778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" y="-126903"/>
            <a:ext cx="4279217" cy="31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0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B9E6D-7B4D-48AC-870B-3D1B541F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1" y="5356684"/>
            <a:ext cx="2815124" cy="114877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3C8E66B-7C26-44F7-B2EB-B5ECB7758917}"/>
              </a:ext>
            </a:extLst>
          </p:cNvPr>
          <p:cNvSpPr txBox="1"/>
          <p:nvPr/>
        </p:nvSpPr>
        <p:spPr>
          <a:xfrm>
            <a:off x="482889" y="2386581"/>
            <a:ext cx="1125020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0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Collaboration In Action:</a:t>
            </a:r>
          </a:p>
          <a:p>
            <a:pPr algn="ctr" defTabSz="609630">
              <a:spcBef>
                <a:spcPct val="0"/>
              </a:spcBef>
            </a:pPr>
            <a:r>
              <a:rPr lang="en-US" sz="4800" dirty="0">
                <a:solidFill>
                  <a:srgbClr val="5030A3"/>
                </a:solidFill>
                <a:latin typeface="Arial Black" panose="020B0A04020102020204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Strategic Partnerships</a:t>
            </a:r>
            <a:endParaRPr lang="en-US" sz="4800" dirty="0">
              <a:solidFill>
                <a:srgbClr val="5030A3"/>
              </a:solidFill>
              <a:latin typeface="Arial Black" panose="020B0A04020102020204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1724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EA62C9-DAF3-4526-BB2F-568C58472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44A6D0-86A6-4332-B36D-7BA9C38B9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605019-857A-4698-BD80-255750C9A28B}"/>
              </a:ext>
            </a:extLst>
          </p:cNvPr>
          <p:cNvSpPr txBox="1"/>
          <p:nvPr/>
        </p:nvSpPr>
        <p:spPr>
          <a:xfrm>
            <a:off x="-141296" y="1972840"/>
            <a:ext cx="1820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Aug 24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IADT Site Visit 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NIBRT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27708-E576-4AE8-A5E5-EC243D3297A6}"/>
              </a:ext>
            </a:extLst>
          </p:cNvPr>
          <p:cNvSpPr txBox="1"/>
          <p:nvPr/>
        </p:nvSpPr>
        <p:spPr>
          <a:xfrm>
            <a:off x="251078" y="4039835"/>
            <a:ext cx="15756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Sept 24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NIBRT Site Visit to IADT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62E7EB-4B71-43F5-833D-64F4D16AECF1}"/>
              </a:ext>
            </a:extLst>
          </p:cNvPr>
          <p:cNvSpPr txBox="1"/>
          <p:nvPr/>
        </p:nvSpPr>
        <p:spPr>
          <a:xfrm>
            <a:off x="2012193" y="1972840"/>
            <a:ext cx="189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Dec 24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IADT &amp; NIBRT MOU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51C55D-7006-427C-9C51-DA0101C91E37}"/>
              </a:ext>
            </a:extLst>
          </p:cNvPr>
          <p:cNvSpPr/>
          <p:nvPr/>
        </p:nvSpPr>
        <p:spPr>
          <a:xfrm>
            <a:off x="299183" y="3493802"/>
            <a:ext cx="11608526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5030A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91E1BD-4C79-4D5C-8713-E80D4C642A8D}"/>
              </a:ext>
            </a:extLst>
          </p:cNvPr>
          <p:cNvSpPr/>
          <p:nvPr/>
        </p:nvSpPr>
        <p:spPr>
          <a:xfrm>
            <a:off x="636036" y="3167229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5030A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5E0702-54A8-48E9-BD07-AA5D5729C6F1}"/>
              </a:ext>
            </a:extLst>
          </p:cNvPr>
          <p:cNvSpPr/>
          <p:nvPr/>
        </p:nvSpPr>
        <p:spPr>
          <a:xfrm>
            <a:off x="963127" y="3646202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AF48C0-DD55-4170-A1B0-433958C5E863}"/>
              </a:ext>
            </a:extLst>
          </p:cNvPr>
          <p:cNvSpPr/>
          <p:nvPr/>
        </p:nvSpPr>
        <p:spPr>
          <a:xfrm>
            <a:off x="2896275" y="3167229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8EA05A97-DAA9-4315-AC44-C097E6C5DA83}"/>
              </a:ext>
            </a:extLst>
          </p:cNvPr>
          <p:cNvSpPr txBox="1"/>
          <p:nvPr/>
        </p:nvSpPr>
        <p:spPr>
          <a:xfrm>
            <a:off x="439711" y="458279"/>
            <a:ext cx="319897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3200" dirty="0">
                <a:solidFill>
                  <a:srgbClr val="5030A3"/>
                </a:solidFill>
                <a:latin typeface="Circular Std Bold" panose="020B0804020101010102" pitchFamily="34" charset="0"/>
                <a:ea typeface="Circular Std Light"/>
                <a:cs typeface="Circular Std Bold" panose="020B0804020101010102" pitchFamily="34" charset="0"/>
                <a:sym typeface="Circular Std Light"/>
              </a:rPr>
              <a:t>IADT x NIBRT</a:t>
            </a:r>
            <a:endParaRPr lang="en-US" sz="3200" dirty="0">
              <a:solidFill>
                <a:srgbClr val="5030A3"/>
              </a:solidFill>
              <a:latin typeface="Circular Std Book" panose="020B0604020101020102" pitchFamily="34" charset="0"/>
              <a:ea typeface="Circular Std Light"/>
              <a:cs typeface="Circular Std Book" panose="020B0604020101020102" pitchFamily="34" charset="0"/>
              <a:sym typeface="Circular Std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2D428B-F571-4270-8B25-66D2562CFD39}"/>
              </a:ext>
            </a:extLst>
          </p:cNvPr>
          <p:cNvSpPr/>
          <p:nvPr/>
        </p:nvSpPr>
        <p:spPr>
          <a:xfrm>
            <a:off x="5077303" y="3646202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64AE2-DF62-45EB-B4AC-4E8A20EE95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b="10637"/>
          <a:stretch/>
        </p:blipFill>
        <p:spPr>
          <a:xfrm>
            <a:off x="1744505" y="3832994"/>
            <a:ext cx="2404289" cy="289754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ED7E204-8CEC-42B9-8CE2-DA1C3056C30A}"/>
              </a:ext>
            </a:extLst>
          </p:cNvPr>
          <p:cNvSpPr/>
          <p:nvPr/>
        </p:nvSpPr>
        <p:spPr>
          <a:xfrm>
            <a:off x="10665800" y="3167229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1A042E-AE6A-4369-B353-0857EE0385F2}"/>
              </a:ext>
            </a:extLst>
          </p:cNvPr>
          <p:cNvSpPr txBox="1"/>
          <p:nvPr/>
        </p:nvSpPr>
        <p:spPr>
          <a:xfrm>
            <a:off x="9582788" y="721279"/>
            <a:ext cx="2345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Jun 25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IADT &amp; NIBRT commencing Cellular Encounters collaborative project</a:t>
            </a:r>
          </a:p>
          <a:p>
            <a:pPr algn="ctr"/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submission by IADT and NIBRT researchers to Research Ireland New Foundations Programme 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A5281-A858-43BE-BA46-E2BD90CDE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80" y="718778"/>
            <a:ext cx="3664853" cy="24426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79F7B94-916F-4DEC-AE68-248186D7004A}"/>
              </a:ext>
            </a:extLst>
          </p:cNvPr>
          <p:cNvSpPr/>
          <p:nvPr/>
        </p:nvSpPr>
        <p:spPr>
          <a:xfrm>
            <a:off x="7749078" y="3646202"/>
            <a:ext cx="18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99601E-0577-4E60-8073-E2F16DD8D439}"/>
              </a:ext>
            </a:extLst>
          </p:cNvPr>
          <p:cNvSpPr txBox="1"/>
          <p:nvPr/>
        </p:nvSpPr>
        <p:spPr>
          <a:xfrm>
            <a:off x="4292309" y="4039835"/>
            <a:ext cx="1738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Jan 25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IADT partners with NIBRT on IMPACT funding proposal</a:t>
            </a:r>
            <a:endParaRPr lang="en-IE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373D43-79F9-4317-A373-B07135E4D003}"/>
              </a:ext>
            </a:extLst>
          </p:cNvPr>
          <p:cNvSpPr txBox="1"/>
          <p:nvPr/>
        </p:nvSpPr>
        <p:spPr>
          <a:xfrm>
            <a:off x="6155475" y="4039835"/>
            <a:ext cx="34007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030A3"/>
                </a:solidFill>
                <a:latin typeface="Arial Black" panose="020B0A04020102020204" pitchFamily="34" charset="0"/>
              </a:rPr>
              <a:t>May 25</a:t>
            </a: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Fiona Killard-Lynch, NIBRT, </a:t>
            </a:r>
            <a:r>
              <a:rPr lang="en-US" sz="1400" b="1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panelist </a:t>
            </a:r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IADT Industry Day</a:t>
            </a:r>
          </a:p>
          <a:p>
            <a:pPr algn="ctr"/>
            <a:endParaRPr lang="en-US" sz="1400" dirty="0">
              <a:solidFill>
                <a:srgbClr val="5030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5030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NIBRT researchers attend SIT STAND SMOKE VR experience at IADT’s Immersive Studio</a:t>
            </a:r>
          </a:p>
        </p:txBody>
      </p:sp>
    </p:spTree>
    <p:extLst>
      <p:ext uri="{BB962C8B-B14F-4D97-AF65-F5344CB8AC3E}">
        <p14:creationId xmlns:p14="http://schemas.microsoft.com/office/powerpoint/2010/main" val="67808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ADT X Industry">
      <a:dk1>
        <a:srgbClr val="000000"/>
      </a:dk1>
      <a:lt1>
        <a:sysClr val="window" lastClr="FFFFFF"/>
      </a:lt1>
      <a:dk2>
        <a:srgbClr val="4E008E"/>
      </a:dk2>
      <a:lt2>
        <a:srgbClr val="59CBE8"/>
      </a:lt2>
      <a:accent1>
        <a:srgbClr val="59CBE8"/>
      </a:accent1>
      <a:accent2>
        <a:srgbClr val="005EB8"/>
      </a:accent2>
      <a:accent3>
        <a:srgbClr val="001489"/>
      </a:accent3>
      <a:accent4>
        <a:srgbClr val="00BFB3"/>
      </a:accent4>
      <a:accent5>
        <a:srgbClr val="FA4616"/>
      </a:accent5>
      <a:accent6>
        <a:srgbClr val="9063CD"/>
      </a:accent6>
      <a:hlink>
        <a:srgbClr val="C2DFFD"/>
      </a:hlink>
      <a:folHlink>
        <a:srgbClr val="954F72"/>
      </a:folHlink>
    </a:clrScheme>
    <a:fontScheme name="IADT x Indust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6a9fc39-c121-4f22-8c48-6e5bb664d5bc">
      <UserInfo>
        <DisplayName>Grainne Carroll</DisplayName>
        <AccountId>337</AccountId>
        <AccountType/>
      </UserInfo>
    </SharedWithUsers>
    <TaxCatchAll xmlns="e6a9fc39-c121-4f22-8c48-6e5bb664d5bc" xsi:nil="true"/>
    <lcf76f155ced4ddcb4097134ff3c332f xmlns="d937d904-3fe1-494b-a9e2-b4cdfe7fa8b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B6D70D2101244EA006003427BDF882" ma:contentTypeVersion="18" ma:contentTypeDescription="Create a new document." ma:contentTypeScope="" ma:versionID="bf13c2598cb6969fac0236c2e9ab5c9d">
  <xsd:schema xmlns:xsd="http://www.w3.org/2001/XMLSchema" xmlns:xs="http://www.w3.org/2001/XMLSchema" xmlns:p="http://schemas.microsoft.com/office/2006/metadata/properties" xmlns:ns2="d937d904-3fe1-494b-a9e2-b4cdfe7fa8b4" xmlns:ns3="e6a9fc39-c121-4f22-8c48-6e5bb664d5bc" targetNamespace="http://schemas.microsoft.com/office/2006/metadata/properties" ma:root="true" ma:fieldsID="460d387c5554df8f0290793ba3b75583" ns2:_="" ns3:_="">
    <xsd:import namespace="d937d904-3fe1-494b-a9e2-b4cdfe7fa8b4"/>
    <xsd:import namespace="e6a9fc39-c121-4f22-8c48-6e5bb664d5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7d904-3fe1-494b-a9e2-b4cdfe7fa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5761a18-92eb-4485-a64b-38f6363d2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9fc39-c121-4f22-8c48-6e5bb664d5b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094e254-55cb-4db8-9a47-ff669f6895a2}" ma:internalName="TaxCatchAll" ma:showField="CatchAllData" ma:web="e6a9fc39-c121-4f22-8c48-6e5bb664d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4192ED-5952-48E2-AD08-423AE8EF71E1}">
  <ds:schemaRefs>
    <ds:schemaRef ds:uri="http://purl.org/dc/dcmitype/"/>
    <ds:schemaRef ds:uri="http://purl.org/dc/elements/1.1/"/>
    <ds:schemaRef ds:uri="http://www.w3.org/XML/1998/namespace"/>
    <ds:schemaRef ds:uri="d937d904-3fe1-494b-a9e2-b4cdfe7fa8b4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e6a9fc39-c121-4f22-8c48-6e5bb664d5bc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1FF3A9D-B15D-44C2-8696-D253D0ECBB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39CC80-1D6A-4FB2-9DB8-9B60B5C17A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37d904-3fe1-494b-a9e2-b4cdfe7fa8b4"/>
    <ds:schemaRef ds:uri="e6a9fc39-c121-4f22-8c48-6e5bb664d5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1235</Words>
  <Application>Microsoft Office PowerPoint</Application>
  <PresentationFormat>Widescreen</PresentationFormat>
  <Paragraphs>190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Arial Black</vt:lpstr>
      <vt:lpstr>Calibri</vt:lpstr>
      <vt:lpstr>Circular Std Bold</vt:lpstr>
      <vt:lpstr>Circular Std Book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Heffernan</dc:creator>
  <cp:lastModifiedBy>Niamh Egan</cp:lastModifiedBy>
  <cp:revision>146</cp:revision>
  <dcterms:created xsi:type="dcterms:W3CDTF">2023-04-20T11:38:50Z</dcterms:created>
  <dcterms:modified xsi:type="dcterms:W3CDTF">2025-09-05T08:45:17Z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0x01010069B6D70D2101244EA006003427BDF882</vt:lpwstr>
  </property>
  <property fmtid="{D5CDD505-2E9C-101B-9397-08002B2CF9AE}" pid="3" name="MediaServiceImageTags">
    <vt:lpwstr/>
  </property>
  <property fmtid="{D5CDD505-2E9C-101B-9397-08002B2CF9AE}" pid="4" name="MSIP_Label_53cdda03-1266-4352-b943-b1b211db87e2_Enabled">
    <vt:lpwstr>true</vt:lpwstr>
  </property>
  <property fmtid="{D5CDD505-2E9C-101B-9397-08002B2CF9AE}" pid="5" name="MSIP_Label_53cdda03-1266-4352-b943-b1b211db87e2_SetDate">
    <vt:lpwstr>2024-11-13T12:18:13Z</vt:lpwstr>
  </property>
  <property fmtid="{D5CDD505-2E9C-101B-9397-08002B2CF9AE}" pid="6" name="MSIP_Label_53cdda03-1266-4352-b943-b1b211db87e2_Method">
    <vt:lpwstr>Standard</vt:lpwstr>
  </property>
  <property fmtid="{D5CDD505-2E9C-101B-9397-08002B2CF9AE}" pid="7" name="MSIP_Label_53cdda03-1266-4352-b943-b1b211db87e2_Name">
    <vt:lpwstr>defa4170-0d19-0005-0004-bc88714345d2</vt:lpwstr>
  </property>
  <property fmtid="{D5CDD505-2E9C-101B-9397-08002B2CF9AE}" pid="8" name="MSIP_Label_53cdda03-1266-4352-b943-b1b211db87e2_SiteId">
    <vt:lpwstr>da7d957b-1511-4a42-b2f5-78f847f8c87a</vt:lpwstr>
  </property>
  <property fmtid="{D5CDD505-2E9C-101B-9397-08002B2CF9AE}" pid="9" name="MSIP_Label_53cdda03-1266-4352-b943-b1b211db87e2_ActionId">
    <vt:lpwstr>5fefb11b-6319-4730-96ba-7577bf8b6730</vt:lpwstr>
  </property>
  <property fmtid="{D5CDD505-2E9C-101B-9397-08002B2CF9AE}" pid="10" name="MSIP_Label_53cdda03-1266-4352-b943-b1b211db87e2_ContentBits">
    <vt:lpwstr>0</vt:lpwstr>
  </property>
</Properties>
</file>