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02" r:id="rId5"/>
    <p:sldId id="318" r:id="rId6"/>
    <p:sldId id="329" r:id="rId7"/>
    <p:sldId id="314" r:id="rId8"/>
    <p:sldId id="328" r:id="rId9"/>
    <p:sldId id="312" r:id="rId10"/>
    <p:sldId id="330" r:id="rId11"/>
    <p:sldId id="332" r:id="rId12"/>
    <p:sldId id="331" r:id="rId13"/>
    <p:sldId id="309" r:id="rId14"/>
    <p:sldId id="323" r:id="rId15"/>
    <p:sldId id="325" r:id="rId16"/>
    <p:sldId id="321" r:id="rId17"/>
    <p:sldId id="305" r:id="rId18"/>
    <p:sldId id="333" r:id="rId19"/>
    <p:sldId id="327"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21F4653-10C1-4AD5-97E3-29BE91CF4511}" type="datetimeFigureOut">
              <a:rPr lang="en-GB" smtClean="0"/>
              <a:t>24/06/2025</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DC22350-E208-49F4-A99D-988D881D33D5}" type="slidenum">
              <a:rPr lang="en-GB" smtClean="0"/>
              <a:t>‹#›</a:t>
            </a:fld>
            <a:endParaRPr lang="en-GB" dirty="0"/>
          </a:p>
        </p:txBody>
      </p:sp>
    </p:spTree>
    <p:extLst>
      <p:ext uri="{BB962C8B-B14F-4D97-AF65-F5344CB8AC3E}">
        <p14:creationId xmlns:p14="http://schemas.microsoft.com/office/powerpoint/2010/main" val="3643792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C22350-E208-49F4-A99D-988D881D33D5}" type="slidenum">
              <a:rPr lang="en-GB" smtClean="0"/>
              <a:t>7</a:t>
            </a:fld>
            <a:endParaRPr lang="en-GB" dirty="0"/>
          </a:p>
        </p:txBody>
      </p:sp>
    </p:spTree>
    <p:extLst>
      <p:ext uri="{BB962C8B-B14F-4D97-AF65-F5344CB8AC3E}">
        <p14:creationId xmlns:p14="http://schemas.microsoft.com/office/powerpoint/2010/main" val="2046129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C22350-E208-49F4-A99D-988D881D33D5}" type="slidenum">
              <a:rPr lang="en-GB" smtClean="0"/>
              <a:t>11</a:t>
            </a:fld>
            <a:endParaRPr lang="en-GB" dirty="0"/>
          </a:p>
        </p:txBody>
      </p:sp>
    </p:spTree>
    <p:extLst>
      <p:ext uri="{BB962C8B-B14F-4D97-AF65-F5344CB8AC3E}">
        <p14:creationId xmlns:p14="http://schemas.microsoft.com/office/powerpoint/2010/main" val="3311528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6C804-1429-8EB7-B6B5-7BF37B303A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1457A1B-CB74-ED7B-6B32-0F3766067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CA29AC1-624B-98DE-817A-A3BE2142A231}"/>
              </a:ext>
            </a:extLst>
          </p:cNvPr>
          <p:cNvSpPr>
            <a:spLocks noGrp="1"/>
          </p:cNvSpPr>
          <p:nvPr>
            <p:ph type="dt" sz="half" idx="10"/>
          </p:nvPr>
        </p:nvSpPr>
        <p:spPr/>
        <p:txBody>
          <a:bodyPr/>
          <a:lstStyle/>
          <a:p>
            <a:fld id="{D6C286A5-58B2-4949-9B24-8A4A343E5389}" type="datetimeFigureOut">
              <a:rPr lang="en-GB" smtClean="0"/>
              <a:t>24/06/2025</a:t>
            </a:fld>
            <a:endParaRPr lang="en-GB" dirty="0"/>
          </a:p>
        </p:txBody>
      </p:sp>
      <p:sp>
        <p:nvSpPr>
          <p:cNvPr id="5" name="Footer Placeholder 4">
            <a:extLst>
              <a:ext uri="{FF2B5EF4-FFF2-40B4-BE49-F238E27FC236}">
                <a16:creationId xmlns:a16="http://schemas.microsoft.com/office/drawing/2014/main" id="{6C153A48-35A4-1484-2984-3A7250AAC78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10E3B3-B485-7852-52EE-6944BD984F6C}"/>
              </a:ext>
            </a:extLst>
          </p:cNvPr>
          <p:cNvSpPr>
            <a:spLocks noGrp="1"/>
          </p:cNvSpPr>
          <p:nvPr>
            <p:ph type="sldNum" sz="quarter" idx="12"/>
          </p:nvPr>
        </p:nvSpPr>
        <p:spPr/>
        <p:txBody>
          <a:bodyPr/>
          <a:lstStyle/>
          <a:p>
            <a:fld id="{7F07594A-0DF4-4781-8C9A-0D4A6EBFEC9E}" type="slidenum">
              <a:rPr lang="en-GB" smtClean="0"/>
              <a:t>‹#›</a:t>
            </a:fld>
            <a:endParaRPr lang="en-GB" dirty="0"/>
          </a:p>
        </p:txBody>
      </p:sp>
    </p:spTree>
    <p:extLst>
      <p:ext uri="{BB962C8B-B14F-4D97-AF65-F5344CB8AC3E}">
        <p14:creationId xmlns:p14="http://schemas.microsoft.com/office/powerpoint/2010/main" val="73666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C6FB-D007-9CE5-A319-54F954D707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99566D-D266-B8E3-29B4-C8EF8ECFC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EAAF94-DC13-42C4-49D4-29CB60FBF4B3}"/>
              </a:ext>
            </a:extLst>
          </p:cNvPr>
          <p:cNvSpPr>
            <a:spLocks noGrp="1"/>
          </p:cNvSpPr>
          <p:nvPr>
            <p:ph type="dt" sz="half" idx="10"/>
          </p:nvPr>
        </p:nvSpPr>
        <p:spPr/>
        <p:txBody>
          <a:bodyPr/>
          <a:lstStyle/>
          <a:p>
            <a:fld id="{D6C286A5-58B2-4949-9B24-8A4A343E5389}" type="datetimeFigureOut">
              <a:rPr lang="en-GB" smtClean="0"/>
              <a:t>24/06/2025</a:t>
            </a:fld>
            <a:endParaRPr lang="en-GB" dirty="0"/>
          </a:p>
        </p:txBody>
      </p:sp>
      <p:sp>
        <p:nvSpPr>
          <p:cNvPr id="5" name="Footer Placeholder 4">
            <a:extLst>
              <a:ext uri="{FF2B5EF4-FFF2-40B4-BE49-F238E27FC236}">
                <a16:creationId xmlns:a16="http://schemas.microsoft.com/office/drawing/2014/main" id="{B3CDC119-F07C-695C-B586-CA0CC6623BC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25F641F-2280-96D7-80C6-BD3FE4B82A14}"/>
              </a:ext>
            </a:extLst>
          </p:cNvPr>
          <p:cNvSpPr>
            <a:spLocks noGrp="1"/>
          </p:cNvSpPr>
          <p:nvPr>
            <p:ph type="sldNum" sz="quarter" idx="12"/>
          </p:nvPr>
        </p:nvSpPr>
        <p:spPr/>
        <p:txBody>
          <a:bodyPr/>
          <a:lstStyle/>
          <a:p>
            <a:fld id="{7F07594A-0DF4-4781-8C9A-0D4A6EBFEC9E}" type="slidenum">
              <a:rPr lang="en-GB" smtClean="0"/>
              <a:t>‹#›</a:t>
            </a:fld>
            <a:endParaRPr lang="en-GB" dirty="0"/>
          </a:p>
        </p:txBody>
      </p:sp>
    </p:spTree>
    <p:extLst>
      <p:ext uri="{BB962C8B-B14F-4D97-AF65-F5344CB8AC3E}">
        <p14:creationId xmlns:p14="http://schemas.microsoft.com/office/powerpoint/2010/main" val="928240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9C7E57-D14C-4E3D-0C89-DA7335C476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5EFA42-479D-59C0-6672-9F64ADF0FE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40778-D3F9-559C-50DA-D779B42A2A64}"/>
              </a:ext>
            </a:extLst>
          </p:cNvPr>
          <p:cNvSpPr>
            <a:spLocks noGrp="1"/>
          </p:cNvSpPr>
          <p:nvPr>
            <p:ph type="dt" sz="half" idx="10"/>
          </p:nvPr>
        </p:nvSpPr>
        <p:spPr/>
        <p:txBody>
          <a:bodyPr/>
          <a:lstStyle/>
          <a:p>
            <a:fld id="{D6C286A5-58B2-4949-9B24-8A4A343E5389}" type="datetimeFigureOut">
              <a:rPr lang="en-GB" smtClean="0"/>
              <a:t>24/06/2025</a:t>
            </a:fld>
            <a:endParaRPr lang="en-GB" dirty="0"/>
          </a:p>
        </p:txBody>
      </p:sp>
      <p:sp>
        <p:nvSpPr>
          <p:cNvPr id="5" name="Footer Placeholder 4">
            <a:extLst>
              <a:ext uri="{FF2B5EF4-FFF2-40B4-BE49-F238E27FC236}">
                <a16:creationId xmlns:a16="http://schemas.microsoft.com/office/drawing/2014/main" id="{569B57C7-DC18-53B3-1935-D25C685B30F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CAAAE7C-8540-695D-1203-9DDE9DB3EE7E}"/>
              </a:ext>
            </a:extLst>
          </p:cNvPr>
          <p:cNvSpPr>
            <a:spLocks noGrp="1"/>
          </p:cNvSpPr>
          <p:nvPr>
            <p:ph type="sldNum" sz="quarter" idx="12"/>
          </p:nvPr>
        </p:nvSpPr>
        <p:spPr/>
        <p:txBody>
          <a:bodyPr/>
          <a:lstStyle/>
          <a:p>
            <a:fld id="{7F07594A-0DF4-4781-8C9A-0D4A6EBFEC9E}" type="slidenum">
              <a:rPr lang="en-GB" smtClean="0"/>
              <a:t>‹#›</a:t>
            </a:fld>
            <a:endParaRPr lang="en-GB" dirty="0"/>
          </a:p>
        </p:txBody>
      </p:sp>
    </p:spTree>
    <p:extLst>
      <p:ext uri="{BB962C8B-B14F-4D97-AF65-F5344CB8AC3E}">
        <p14:creationId xmlns:p14="http://schemas.microsoft.com/office/powerpoint/2010/main" val="155429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3B5B0-9EAE-9FFF-4411-EE1FA77A53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3E4166-7FDF-5E0E-DC37-DE346D1471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66F669-14BC-7D85-8BCB-27CBB38920D2}"/>
              </a:ext>
            </a:extLst>
          </p:cNvPr>
          <p:cNvSpPr>
            <a:spLocks noGrp="1"/>
          </p:cNvSpPr>
          <p:nvPr>
            <p:ph type="dt" sz="half" idx="10"/>
          </p:nvPr>
        </p:nvSpPr>
        <p:spPr/>
        <p:txBody>
          <a:bodyPr/>
          <a:lstStyle/>
          <a:p>
            <a:fld id="{D6C286A5-58B2-4949-9B24-8A4A343E5389}" type="datetimeFigureOut">
              <a:rPr lang="en-GB" smtClean="0"/>
              <a:t>24/06/2025</a:t>
            </a:fld>
            <a:endParaRPr lang="en-GB" dirty="0"/>
          </a:p>
        </p:txBody>
      </p:sp>
      <p:sp>
        <p:nvSpPr>
          <p:cNvPr id="5" name="Footer Placeholder 4">
            <a:extLst>
              <a:ext uri="{FF2B5EF4-FFF2-40B4-BE49-F238E27FC236}">
                <a16:creationId xmlns:a16="http://schemas.microsoft.com/office/drawing/2014/main" id="{583C10A8-B97D-1A80-F898-C130453F01C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D7CB221-7EDD-8659-720C-073D3153CA5C}"/>
              </a:ext>
            </a:extLst>
          </p:cNvPr>
          <p:cNvSpPr>
            <a:spLocks noGrp="1"/>
          </p:cNvSpPr>
          <p:nvPr>
            <p:ph type="sldNum" sz="quarter" idx="12"/>
          </p:nvPr>
        </p:nvSpPr>
        <p:spPr/>
        <p:txBody>
          <a:bodyPr/>
          <a:lstStyle/>
          <a:p>
            <a:fld id="{7F07594A-0DF4-4781-8C9A-0D4A6EBFEC9E}" type="slidenum">
              <a:rPr lang="en-GB" smtClean="0"/>
              <a:t>‹#›</a:t>
            </a:fld>
            <a:endParaRPr lang="en-GB" dirty="0"/>
          </a:p>
        </p:txBody>
      </p:sp>
    </p:spTree>
    <p:extLst>
      <p:ext uri="{BB962C8B-B14F-4D97-AF65-F5344CB8AC3E}">
        <p14:creationId xmlns:p14="http://schemas.microsoft.com/office/powerpoint/2010/main" val="17751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9288B-0A44-C102-39BC-C3997FE091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699CC5-290D-FADB-69B3-D71535562C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A01C68-1025-6096-52CA-D62D944043C9}"/>
              </a:ext>
            </a:extLst>
          </p:cNvPr>
          <p:cNvSpPr>
            <a:spLocks noGrp="1"/>
          </p:cNvSpPr>
          <p:nvPr>
            <p:ph type="dt" sz="half" idx="10"/>
          </p:nvPr>
        </p:nvSpPr>
        <p:spPr/>
        <p:txBody>
          <a:bodyPr/>
          <a:lstStyle/>
          <a:p>
            <a:fld id="{D6C286A5-58B2-4949-9B24-8A4A343E5389}" type="datetimeFigureOut">
              <a:rPr lang="en-GB" smtClean="0"/>
              <a:t>24/06/2025</a:t>
            </a:fld>
            <a:endParaRPr lang="en-GB" dirty="0"/>
          </a:p>
        </p:txBody>
      </p:sp>
      <p:sp>
        <p:nvSpPr>
          <p:cNvPr id="5" name="Footer Placeholder 4">
            <a:extLst>
              <a:ext uri="{FF2B5EF4-FFF2-40B4-BE49-F238E27FC236}">
                <a16:creationId xmlns:a16="http://schemas.microsoft.com/office/drawing/2014/main" id="{E35A81A0-0AB3-FE3F-F93A-4F3F4F59429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98C46F-F4A1-3FA4-4619-194657E0D227}"/>
              </a:ext>
            </a:extLst>
          </p:cNvPr>
          <p:cNvSpPr>
            <a:spLocks noGrp="1"/>
          </p:cNvSpPr>
          <p:nvPr>
            <p:ph type="sldNum" sz="quarter" idx="12"/>
          </p:nvPr>
        </p:nvSpPr>
        <p:spPr/>
        <p:txBody>
          <a:bodyPr/>
          <a:lstStyle/>
          <a:p>
            <a:fld id="{7F07594A-0DF4-4781-8C9A-0D4A6EBFEC9E}" type="slidenum">
              <a:rPr lang="en-GB" smtClean="0"/>
              <a:t>‹#›</a:t>
            </a:fld>
            <a:endParaRPr lang="en-GB" dirty="0"/>
          </a:p>
        </p:txBody>
      </p:sp>
    </p:spTree>
    <p:extLst>
      <p:ext uri="{BB962C8B-B14F-4D97-AF65-F5344CB8AC3E}">
        <p14:creationId xmlns:p14="http://schemas.microsoft.com/office/powerpoint/2010/main" val="955339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8783-6823-7C75-73BA-3B7D02E641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124304-242F-CCBC-55C2-F10512BAB7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DBCB8F-034D-D8B0-7608-EB07CCCD32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A3703FE-A923-E544-B4EC-8DD9DFDBF399}"/>
              </a:ext>
            </a:extLst>
          </p:cNvPr>
          <p:cNvSpPr>
            <a:spLocks noGrp="1"/>
          </p:cNvSpPr>
          <p:nvPr>
            <p:ph type="dt" sz="half" idx="10"/>
          </p:nvPr>
        </p:nvSpPr>
        <p:spPr/>
        <p:txBody>
          <a:bodyPr/>
          <a:lstStyle/>
          <a:p>
            <a:fld id="{D6C286A5-58B2-4949-9B24-8A4A343E5389}" type="datetimeFigureOut">
              <a:rPr lang="en-GB" smtClean="0"/>
              <a:t>24/06/2025</a:t>
            </a:fld>
            <a:endParaRPr lang="en-GB" dirty="0"/>
          </a:p>
        </p:txBody>
      </p:sp>
      <p:sp>
        <p:nvSpPr>
          <p:cNvPr id="6" name="Footer Placeholder 5">
            <a:extLst>
              <a:ext uri="{FF2B5EF4-FFF2-40B4-BE49-F238E27FC236}">
                <a16:creationId xmlns:a16="http://schemas.microsoft.com/office/drawing/2014/main" id="{83F11CB6-ADE8-FE30-7EE3-091A37018D3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3F4CCDD-1CBD-6701-3ED7-71BBABEDCACF}"/>
              </a:ext>
            </a:extLst>
          </p:cNvPr>
          <p:cNvSpPr>
            <a:spLocks noGrp="1"/>
          </p:cNvSpPr>
          <p:nvPr>
            <p:ph type="sldNum" sz="quarter" idx="12"/>
          </p:nvPr>
        </p:nvSpPr>
        <p:spPr/>
        <p:txBody>
          <a:bodyPr/>
          <a:lstStyle/>
          <a:p>
            <a:fld id="{7F07594A-0DF4-4781-8C9A-0D4A6EBFEC9E}" type="slidenum">
              <a:rPr lang="en-GB" smtClean="0"/>
              <a:t>‹#›</a:t>
            </a:fld>
            <a:endParaRPr lang="en-GB" dirty="0"/>
          </a:p>
        </p:txBody>
      </p:sp>
    </p:spTree>
    <p:extLst>
      <p:ext uri="{BB962C8B-B14F-4D97-AF65-F5344CB8AC3E}">
        <p14:creationId xmlns:p14="http://schemas.microsoft.com/office/powerpoint/2010/main" val="608884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EB42-055E-DBB4-9FC3-1847C11916B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189AD3-3041-2C50-773B-C7CA8A10F3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0110AC-9F19-8851-FB38-1A489F6E2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6BD57A-11AA-73BB-F940-140A231444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75899F-A726-EC96-10C1-6560B6F37E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660117C-178B-905D-EF91-505522E15215}"/>
              </a:ext>
            </a:extLst>
          </p:cNvPr>
          <p:cNvSpPr>
            <a:spLocks noGrp="1"/>
          </p:cNvSpPr>
          <p:nvPr>
            <p:ph type="dt" sz="half" idx="10"/>
          </p:nvPr>
        </p:nvSpPr>
        <p:spPr/>
        <p:txBody>
          <a:bodyPr/>
          <a:lstStyle/>
          <a:p>
            <a:fld id="{D6C286A5-58B2-4949-9B24-8A4A343E5389}" type="datetimeFigureOut">
              <a:rPr lang="en-GB" smtClean="0"/>
              <a:t>24/06/2025</a:t>
            </a:fld>
            <a:endParaRPr lang="en-GB" dirty="0"/>
          </a:p>
        </p:txBody>
      </p:sp>
      <p:sp>
        <p:nvSpPr>
          <p:cNvPr id="8" name="Footer Placeholder 7">
            <a:extLst>
              <a:ext uri="{FF2B5EF4-FFF2-40B4-BE49-F238E27FC236}">
                <a16:creationId xmlns:a16="http://schemas.microsoft.com/office/drawing/2014/main" id="{F32E943F-2085-6498-92B7-F567F76BF917}"/>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681696EE-2CA4-899F-18E8-34A102C96708}"/>
              </a:ext>
            </a:extLst>
          </p:cNvPr>
          <p:cNvSpPr>
            <a:spLocks noGrp="1"/>
          </p:cNvSpPr>
          <p:nvPr>
            <p:ph type="sldNum" sz="quarter" idx="12"/>
          </p:nvPr>
        </p:nvSpPr>
        <p:spPr/>
        <p:txBody>
          <a:bodyPr/>
          <a:lstStyle/>
          <a:p>
            <a:fld id="{7F07594A-0DF4-4781-8C9A-0D4A6EBFEC9E}" type="slidenum">
              <a:rPr lang="en-GB" smtClean="0"/>
              <a:t>‹#›</a:t>
            </a:fld>
            <a:endParaRPr lang="en-GB" dirty="0"/>
          </a:p>
        </p:txBody>
      </p:sp>
    </p:spTree>
    <p:extLst>
      <p:ext uri="{BB962C8B-B14F-4D97-AF65-F5344CB8AC3E}">
        <p14:creationId xmlns:p14="http://schemas.microsoft.com/office/powerpoint/2010/main" val="167060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0B8E-A54F-C01F-8DE2-5AE153F4A52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F7F890E-966A-301E-C972-5D43B6871E67}"/>
              </a:ext>
            </a:extLst>
          </p:cNvPr>
          <p:cNvSpPr>
            <a:spLocks noGrp="1"/>
          </p:cNvSpPr>
          <p:nvPr>
            <p:ph type="dt" sz="half" idx="10"/>
          </p:nvPr>
        </p:nvSpPr>
        <p:spPr/>
        <p:txBody>
          <a:bodyPr/>
          <a:lstStyle/>
          <a:p>
            <a:fld id="{D6C286A5-58B2-4949-9B24-8A4A343E5389}" type="datetimeFigureOut">
              <a:rPr lang="en-GB" smtClean="0"/>
              <a:t>24/06/2025</a:t>
            </a:fld>
            <a:endParaRPr lang="en-GB" dirty="0"/>
          </a:p>
        </p:txBody>
      </p:sp>
      <p:sp>
        <p:nvSpPr>
          <p:cNvPr id="4" name="Footer Placeholder 3">
            <a:extLst>
              <a:ext uri="{FF2B5EF4-FFF2-40B4-BE49-F238E27FC236}">
                <a16:creationId xmlns:a16="http://schemas.microsoft.com/office/drawing/2014/main" id="{5D190128-40CB-48E5-854E-778E28CDC66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8F08D60-415B-96B7-D3DE-7B6C49A57B2E}"/>
              </a:ext>
            </a:extLst>
          </p:cNvPr>
          <p:cNvSpPr>
            <a:spLocks noGrp="1"/>
          </p:cNvSpPr>
          <p:nvPr>
            <p:ph type="sldNum" sz="quarter" idx="12"/>
          </p:nvPr>
        </p:nvSpPr>
        <p:spPr/>
        <p:txBody>
          <a:bodyPr/>
          <a:lstStyle/>
          <a:p>
            <a:fld id="{7F07594A-0DF4-4781-8C9A-0D4A6EBFEC9E}" type="slidenum">
              <a:rPr lang="en-GB" smtClean="0"/>
              <a:t>‹#›</a:t>
            </a:fld>
            <a:endParaRPr lang="en-GB" dirty="0"/>
          </a:p>
        </p:txBody>
      </p:sp>
    </p:spTree>
    <p:extLst>
      <p:ext uri="{BB962C8B-B14F-4D97-AF65-F5344CB8AC3E}">
        <p14:creationId xmlns:p14="http://schemas.microsoft.com/office/powerpoint/2010/main" val="1561693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ACAC91-A7CB-3B4A-9262-B1EBBE160797}"/>
              </a:ext>
            </a:extLst>
          </p:cNvPr>
          <p:cNvSpPr>
            <a:spLocks noGrp="1"/>
          </p:cNvSpPr>
          <p:nvPr>
            <p:ph type="dt" sz="half" idx="10"/>
          </p:nvPr>
        </p:nvSpPr>
        <p:spPr/>
        <p:txBody>
          <a:bodyPr/>
          <a:lstStyle/>
          <a:p>
            <a:fld id="{D6C286A5-58B2-4949-9B24-8A4A343E5389}" type="datetimeFigureOut">
              <a:rPr lang="en-GB" smtClean="0"/>
              <a:t>24/06/2025</a:t>
            </a:fld>
            <a:endParaRPr lang="en-GB" dirty="0"/>
          </a:p>
        </p:txBody>
      </p:sp>
      <p:sp>
        <p:nvSpPr>
          <p:cNvPr id="3" name="Footer Placeholder 2">
            <a:extLst>
              <a:ext uri="{FF2B5EF4-FFF2-40B4-BE49-F238E27FC236}">
                <a16:creationId xmlns:a16="http://schemas.microsoft.com/office/drawing/2014/main" id="{ED79B6E1-C902-A0ED-CE1A-61DFB1F8CA0D}"/>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9BAF9D1-C725-0436-761C-781F4259051B}"/>
              </a:ext>
            </a:extLst>
          </p:cNvPr>
          <p:cNvSpPr>
            <a:spLocks noGrp="1"/>
          </p:cNvSpPr>
          <p:nvPr>
            <p:ph type="sldNum" sz="quarter" idx="12"/>
          </p:nvPr>
        </p:nvSpPr>
        <p:spPr/>
        <p:txBody>
          <a:bodyPr/>
          <a:lstStyle/>
          <a:p>
            <a:fld id="{7F07594A-0DF4-4781-8C9A-0D4A6EBFEC9E}" type="slidenum">
              <a:rPr lang="en-GB" smtClean="0"/>
              <a:t>‹#›</a:t>
            </a:fld>
            <a:endParaRPr lang="en-GB" dirty="0"/>
          </a:p>
        </p:txBody>
      </p:sp>
    </p:spTree>
    <p:extLst>
      <p:ext uri="{BB962C8B-B14F-4D97-AF65-F5344CB8AC3E}">
        <p14:creationId xmlns:p14="http://schemas.microsoft.com/office/powerpoint/2010/main" val="184514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12365-5161-EA56-6718-5D6164CA5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C289577-22AA-48A3-284B-941D7149BB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EF87A2D-2C7A-23F7-19C7-42D09291D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632DCF-AA38-D616-B833-CF8578D16F66}"/>
              </a:ext>
            </a:extLst>
          </p:cNvPr>
          <p:cNvSpPr>
            <a:spLocks noGrp="1"/>
          </p:cNvSpPr>
          <p:nvPr>
            <p:ph type="dt" sz="half" idx="10"/>
          </p:nvPr>
        </p:nvSpPr>
        <p:spPr/>
        <p:txBody>
          <a:bodyPr/>
          <a:lstStyle/>
          <a:p>
            <a:fld id="{D6C286A5-58B2-4949-9B24-8A4A343E5389}" type="datetimeFigureOut">
              <a:rPr lang="en-GB" smtClean="0"/>
              <a:t>24/06/2025</a:t>
            </a:fld>
            <a:endParaRPr lang="en-GB" dirty="0"/>
          </a:p>
        </p:txBody>
      </p:sp>
      <p:sp>
        <p:nvSpPr>
          <p:cNvPr id="6" name="Footer Placeholder 5">
            <a:extLst>
              <a:ext uri="{FF2B5EF4-FFF2-40B4-BE49-F238E27FC236}">
                <a16:creationId xmlns:a16="http://schemas.microsoft.com/office/drawing/2014/main" id="{EBB18EC5-28AE-4699-670F-B623BF6AADA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3F4BA91-D64A-1DFF-9CD7-E1CC590543AA}"/>
              </a:ext>
            </a:extLst>
          </p:cNvPr>
          <p:cNvSpPr>
            <a:spLocks noGrp="1"/>
          </p:cNvSpPr>
          <p:nvPr>
            <p:ph type="sldNum" sz="quarter" idx="12"/>
          </p:nvPr>
        </p:nvSpPr>
        <p:spPr/>
        <p:txBody>
          <a:bodyPr/>
          <a:lstStyle/>
          <a:p>
            <a:fld id="{7F07594A-0DF4-4781-8C9A-0D4A6EBFEC9E}" type="slidenum">
              <a:rPr lang="en-GB" smtClean="0"/>
              <a:t>‹#›</a:t>
            </a:fld>
            <a:endParaRPr lang="en-GB" dirty="0"/>
          </a:p>
        </p:txBody>
      </p:sp>
    </p:spTree>
    <p:extLst>
      <p:ext uri="{BB962C8B-B14F-4D97-AF65-F5344CB8AC3E}">
        <p14:creationId xmlns:p14="http://schemas.microsoft.com/office/powerpoint/2010/main" val="2325111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E8EC7-D3E7-E96E-46ED-B6F1B9073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B1230C-C968-FD71-390E-13A1E2691B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051EFE21-B76B-A19B-7ABA-88A6B0BF3B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C9CB5D-3E57-B808-7279-4CAF31C958EB}"/>
              </a:ext>
            </a:extLst>
          </p:cNvPr>
          <p:cNvSpPr>
            <a:spLocks noGrp="1"/>
          </p:cNvSpPr>
          <p:nvPr>
            <p:ph type="dt" sz="half" idx="10"/>
          </p:nvPr>
        </p:nvSpPr>
        <p:spPr/>
        <p:txBody>
          <a:bodyPr/>
          <a:lstStyle/>
          <a:p>
            <a:fld id="{D6C286A5-58B2-4949-9B24-8A4A343E5389}" type="datetimeFigureOut">
              <a:rPr lang="en-GB" smtClean="0"/>
              <a:t>24/06/2025</a:t>
            </a:fld>
            <a:endParaRPr lang="en-GB" dirty="0"/>
          </a:p>
        </p:txBody>
      </p:sp>
      <p:sp>
        <p:nvSpPr>
          <p:cNvPr id="6" name="Footer Placeholder 5">
            <a:extLst>
              <a:ext uri="{FF2B5EF4-FFF2-40B4-BE49-F238E27FC236}">
                <a16:creationId xmlns:a16="http://schemas.microsoft.com/office/drawing/2014/main" id="{F7A6A389-F18B-D6FA-4A97-FDF577967F8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B4A2DAA-D921-AA40-B9A5-B95E592E6B7C}"/>
              </a:ext>
            </a:extLst>
          </p:cNvPr>
          <p:cNvSpPr>
            <a:spLocks noGrp="1"/>
          </p:cNvSpPr>
          <p:nvPr>
            <p:ph type="sldNum" sz="quarter" idx="12"/>
          </p:nvPr>
        </p:nvSpPr>
        <p:spPr/>
        <p:txBody>
          <a:bodyPr/>
          <a:lstStyle/>
          <a:p>
            <a:fld id="{7F07594A-0DF4-4781-8C9A-0D4A6EBFEC9E}" type="slidenum">
              <a:rPr lang="en-GB" smtClean="0"/>
              <a:t>‹#›</a:t>
            </a:fld>
            <a:endParaRPr lang="en-GB" dirty="0"/>
          </a:p>
        </p:txBody>
      </p:sp>
    </p:spTree>
    <p:extLst>
      <p:ext uri="{BB962C8B-B14F-4D97-AF65-F5344CB8AC3E}">
        <p14:creationId xmlns:p14="http://schemas.microsoft.com/office/powerpoint/2010/main" val="179900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413B5-DD65-CAEF-6336-B2B396A61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868E72-4621-F13C-E0FF-CBC29D3FE6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8C9AC5-3140-6D46-6549-50CF243D6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286A5-58B2-4949-9B24-8A4A343E5389}" type="datetimeFigureOut">
              <a:rPr lang="en-GB" smtClean="0"/>
              <a:t>24/06/2025</a:t>
            </a:fld>
            <a:endParaRPr lang="en-GB" dirty="0"/>
          </a:p>
        </p:txBody>
      </p:sp>
      <p:sp>
        <p:nvSpPr>
          <p:cNvPr id="5" name="Footer Placeholder 4">
            <a:extLst>
              <a:ext uri="{FF2B5EF4-FFF2-40B4-BE49-F238E27FC236}">
                <a16:creationId xmlns:a16="http://schemas.microsoft.com/office/drawing/2014/main" id="{DAB20256-25E3-499D-5302-E80563C46F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F406D9E-CCFF-4DEC-EE62-1AB725770A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7594A-0DF4-4781-8C9A-0D4A6EBFEC9E}" type="slidenum">
              <a:rPr lang="en-GB" smtClean="0"/>
              <a:t>‹#›</a:t>
            </a:fld>
            <a:endParaRPr lang="en-GB" dirty="0"/>
          </a:p>
        </p:txBody>
      </p:sp>
    </p:spTree>
    <p:extLst>
      <p:ext uri="{BB962C8B-B14F-4D97-AF65-F5344CB8AC3E}">
        <p14:creationId xmlns:p14="http://schemas.microsoft.com/office/powerpoint/2010/main" val="3051434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271236" cy="1717221"/>
          </a:xfrm>
          <a:prstGeom prst="rect">
            <a:avLst/>
          </a:prstGeom>
          <a:solidFill>
            <a:srgbClr val="6AB03E"/>
          </a:solidFill>
        </p:spPr>
        <p:txBody>
          <a:bodyPr/>
          <a:lstStyle/>
          <a:p>
            <a:endParaRPr lang="en-GB" dirty="0"/>
          </a:p>
        </p:txBody>
      </p:sp>
      <p:sp>
        <p:nvSpPr>
          <p:cNvPr id="5" name="AutoShape 5"/>
          <p:cNvSpPr/>
          <p:nvPr/>
        </p:nvSpPr>
        <p:spPr>
          <a:xfrm>
            <a:off x="0" y="1713593"/>
            <a:ext cx="271236" cy="1717221"/>
          </a:xfrm>
          <a:prstGeom prst="rect">
            <a:avLst/>
          </a:prstGeom>
          <a:solidFill>
            <a:srgbClr val="F4A72E"/>
          </a:solidFill>
        </p:spPr>
        <p:txBody>
          <a:bodyPr/>
          <a:lstStyle/>
          <a:p>
            <a:endParaRPr lang="en-GB" dirty="0"/>
          </a:p>
        </p:txBody>
      </p:sp>
      <p:sp>
        <p:nvSpPr>
          <p:cNvPr id="6" name="AutoShape 6"/>
          <p:cNvSpPr/>
          <p:nvPr/>
        </p:nvSpPr>
        <p:spPr>
          <a:xfrm>
            <a:off x="0" y="3427186"/>
            <a:ext cx="271236" cy="1717221"/>
          </a:xfrm>
          <a:prstGeom prst="rect">
            <a:avLst/>
          </a:prstGeom>
          <a:solidFill>
            <a:srgbClr val="C8322A"/>
          </a:solidFill>
        </p:spPr>
        <p:txBody>
          <a:bodyPr/>
          <a:lstStyle/>
          <a:p>
            <a:endParaRPr lang="en-GB" dirty="0"/>
          </a:p>
        </p:txBody>
      </p:sp>
      <p:sp>
        <p:nvSpPr>
          <p:cNvPr id="7" name="AutoShape 7"/>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473B8114-B01C-495E-8349-953F18419F47}"/>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04B48BFB-A478-49A3-ADDF-FB9A4C285B4B}"/>
              </a:ext>
            </a:extLst>
          </p:cNvPr>
          <p:cNvSpPr txBox="1"/>
          <p:nvPr/>
        </p:nvSpPr>
        <p:spPr>
          <a:xfrm>
            <a:off x="1285950" y="2650736"/>
            <a:ext cx="10460041" cy="1354217"/>
          </a:xfrm>
          <a:prstGeom prst="rect">
            <a:avLst/>
          </a:prstGeom>
          <a:noFill/>
        </p:spPr>
        <p:txBody>
          <a:bodyPr wrap="square">
            <a:spAutoFit/>
          </a:bodyPr>
          <a:lstStyle/>
          <a:p>
            <a:pPr lvl="0" algn="ctr"/>
            <a:r>
              <a:rPr lang="en-US" sz="3200" b="1" dirty="0">
                <a:effectLst/>
                <a:latin typeface="Calibri" panose="020F0502020204030204" pitchFamily="34" charset="0"/>
                <a:ea typeface="Aptos" panose="020B0004020202020204" pitchFamily="34" charset="0"/>
              </a:rPr>
              <a:t>Sandyford Business District SNG Meeting </a:t>
            </a:r>
          </a:p>
          <a:p>
            <a:pPr lvl="0" algn="ctr"/>
            <a:r>
              <a:rPr lang="en-US" sz="3200" b="1" dirty="0">
                <a:effectLst/>
                <a:latin typeface="Calibri" panose="020F0502020204030204" pitchFamily="34" charset="0"/>
                <a:ea typeface="Times New Roman" panose="02020603050405020304" pitchFamily="18" charset="0"/>
              </a:rPr>
              <a:t>Tuesday June 24</a:t>
            </a:r>
            <a:r>
              <a:rPr lang="en-US" sz="3200" b="1" baseline="30000" dirty="0">
                <a:effectLst/>
                <a:latin typeface="Calibri" panose="020F0502020204030204" pitchFamily="34" charset="0"/>
                <a:ea typeface="Times New Roman" panose="02020603050405020304" pitchFamily="18" charset="0"/>
              </a:rPr>
              <a:t>th</a:t>
            </a:r>
            <a:r>
              <a:rPr lang="en-US" sz="3200" b="1" dirty="0">
                <a:effectLst/>
                <a:latin typeface="Calibri" panose="020F0502020204030204" pitchFamily="34" charset="0"/>
                <a:ea typeface="Times New Roman" panose="02020603050405020304" pitchFamily="18" charset="0"/>
              </a:rPr>
              <a:t> </a:t>
            </a:r>
          </a:p>
          <a:p>
            <a:pPr lvl="0"/>
            <a:endParaRPr lang="en-GB"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ECF2E800-47F1-4846-B9B3-BEB9F5E0C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3984" y="87207"/>
            <a:ext cx="1946780" cy="1844698"/>
          </a:xfrm>
          <a:prstGeom prst="rect">
            <a:avLst/>
          </a:prstGeom>
        </p:spPr>
      </p:pic>
    </p:spTree>
    <p:extLst>
      <p:ext uri="{BB962C8B-B14F-4D97-AF65-F5344CB8AC3E}">
        <p14:creationId xmlns:p14="http://schemas.microsoft.com/office/powerpoint/2010/main" val="800517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E1DB1-33E2-1101-001B-F010017AD50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14A1727-54EB-7018-C42A-5F8D3BF51427}"/>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8830C8BE-AAA6-1377-6E3F-99E0A72D692A}"/>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109D1611-F02C-D8A0-BF0B-7ABCA0CFBB8F}"/>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DD578EB9-5FD5-8525-23D9-36F03F53902A}"/>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F10896E5-3847-BBA3-0EA8-A753E71C2FAA}"/>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ABE09F11-B977-6449-A68F-FBA2227E4D2B}"/>
              </a:ext>
            </a:extLst>
          </p:cNvPr>
          <p:cNvSpPr txBox="1"/>
          <p:nvPr/>
        </p:nvSpPr>
        <p:spPr>
          <a:xfrm>
            <a:off x="1099058" y="599953"/>
            <a:ext cx="10460041" cy="5076005"/>
          </a:xfrm>
          <a:prstGeom prst="rect">
            <a:avLst/>
          </a:prstGeom>
          <a:noFill/>
        </p:spPr>
        <p:txBody>
          <a:bodyPr wrap="square">
            <a:spAutoFit/>
          </a:bodyPr>
          <a:lstStyle/>
          <a:p>
            <a:pPr lvl="0" algn="ctr"/>
            <a:r>
              <a:rPr lang="en-US" sz="2800" b="1" dirty="0">
                <a:effectLst/>
                <a:latin typeface="Calibri" panose="020F0502020204030204" pitchFamily="34" charset="0"/>
                <a:ea typeface="Times New Roman" panose="02020603050405020304" pitchFamily="18" charset="0"/>
              </a:rPr>
              <a:t>SBD Annual Wellness Week:</a:t>
            </a:r>
          </a:p>
          <a:p>
            <a:pPr lvl="0" algn="ctr"/>
            <a:r>
              <a:rPr lang="en-US" sz="2800" b="1" dirty="0">
                <a:latin typeface="Calibri" panose="020F0502020204030204" pitchFamily="34" charset="0"/>
                <a:ea typeface="Times New Roman" panose="02020603050405020304" pitchFamily="18" charset="0"/>
              </a:rPr>
              <a:t>May 6</a:t>
            </a:r>
            <a:r>
              <a:rPr lang="en-US" sz="2800" b="1" baseline="30000" dirty="0">
                <a:latin typeface="Calibri" panose="020F0502020204030204" pitchFamily="34" charset="0"/>
                <a:ea typeface="Times New Roman" panose="02020603050405020304" pitchFamily="18" charset="0"/>
              </a:rPr>
              <a:t>th</a:t>
            </a:r>
            <a:r>
              <a:rPr lang="en-US" sz="2800" b="1" dirty="0">
                <a:latin typeface="Calibri" panose="020F0502020204030204" pitchFamily="34" charset="0"/>
                <a:ea typeface="Times New Roman" panose="02020603050405020304" pitchFamily="18" charset="0"/>
              </a:rPr>
              <a:t> to 9</a:t>
            </a:r>
            <a:r>
              <a:rPr lang="en-US" sz="2800" b="1" baseline="30000" dirty="0">
                <a:latin typeface="Calibri" panose="020F0502020204030204" pitchFamily="34" charset="0"/>
                <a:ea typeface="Times New Roman" panose="02020603050405020304" pitchFamily="18" charset="0"/>
              </a:rPr>
              <a:t>th</a:t>
            </a:r>
            <a:r>
              <a:rPr lang="en-US" sz="2800" b="1" dirty="0">
                <a:latin typeface="Calibri" panose="020F0502020204030204" pitchFamily="34" charset="0"/>
                <a:ea typeface="Times New Roman" panose="02020603050405020304" pitchFamily="18" charset="0"/>
              </a:rPr>
              <a:t> </a:t>
            </a:r>
            <a:endParaRPr lang="en-US" b="1" dirty="0">
              <a:latin typeface="Calibri" panose="020F0502020204030204" pitchFamily="34" charset="0"/>
              <a:ea typeface="Times New Roman" panose="02020603050405020304" pitchFamily="18" charset="0"/>
            </a:endParaRPr>
          </a:p>
          <a:p>
            <a:pPr>
              <a:lnSpc>
                <a:spcPct val="107000"/>
              </a:lnSpc>
              <a:spcAft>
                <a:spcPts val="800"/>
              </a:spcAft>
            </a:pP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pPr algn="l">
              <a:buNone/>
            </a:pPr>
            <a:r>
              <a:rPr lang="en-US" b="1" i="0" dirty="0">
                <a:solidFill>
                  <a:srgbClr val="4A4A4A"/>
                </a:solidFill>
                <a:effectLst/>
                <a:latin typeface="Calibri" panose="020F0502020204030204" pitchFamily="34" charset="0"/>
                <a:ea typeface="Calibri" panose="020F0502020204030204" pitchFamily="34" charset="0"/>
                <a:cs typeface="Calibri" panose="020F0502020204030204" pitchFamily="34" charset="0"/>
              </a:rPr>
              <a:t>Event Highlights:</a:t>
            </a:r>
            <a:endParaRPr lang="en-US" b="0" i="0" dirty="0">
              <a:solidFill>
                <a:srgbClr val="4A4A4A"/>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endParaRPr lang="en-US" b="0" i="0" dirty="0">
              <a:solidFill>
                <a:srgbClr val="4A4A4A"/>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b="0" i="0" dirty="0">
                <a:solidFill>
                  <a:srgbClr val="4A4A4A"/>
                </a:solidFill>
                <a:effectLst/>
                <a:latin typeface="Calibri" panose="020F0502020204030204" pitchFamily="34" charset="0"/>
                <a:ea typeface="Calibri" panose="020F0502020204030204" pitchFamily="34" charset="0"/>
                <a:cs typeface="Calibri" panose="020F0502020204030204" pitchFamily="34" charset="0"/>
              </a:rPr>
              <a:t>Sandyford 5K (over 1,000 participants) </a:t>
            </a:r>
          </a:p>
          <a:p>
            <a:pPr marL="285750" indent="-285750" algn="l">
              <a:buFont typeface="Arial" panose="020B0604020202020204" pitchFamily="34" charset="0"/>
              <a:buChar char="•"/>
            </a:pPr>
            <a:r>
              <a:rPr lang="en-US" b="0" i="0" dirty="0">
                <a:solidFill>
                  <a:srgbClr val="4A4A4A"/>
                </a:solidFill>
                <a:effectLst/>
                <a:latin typeface="Calibri" panose="020F0502020204030204" pitchFamily="34" charset="0"/>
                <a:ea typeface="Calibri" panose="020F0502020204030204" pitchFamily="34" charset="0"/>
                <a:cs typeface="Calibri" panose="020F0502020204030204" pitchFamily="34" charset="0"/>
              </a:rPr>
              <a:t>7-a-Side Soccer Competition (10 teams) – Winners were RBK</a:t>
            </a:r>
          </a:p>
          <a:p>
            <a:pPr marL="285750" indent="-285750" algn="l">
              <a:buFont typeface="Arial" panose="020B0604020202020204" pitchFamily="34" charset="0"/>
              <a:buChar char="•"/>
            </a:pPr>
            <a:r>
              <a:rPr lang="en-US" b="0" i="0" dirty="0">
                <a:solidFill>
                  <a:srgbClr val="4A4A4A"/>
                </a:solidFill>
                <a:effectLst/>
                <a:latin typeface="Calibri" panose="020F0502020204030204" pitchFamily="34" charset="0"/>
                <a:ea typeface="Calibri" panose="020F0502020204030204" pitchFamily="34" charset="0"/>
                <a:cs typeface="Calibri" panose="020F0502020204030204" pitchFamily="34" charset="0"/>
              </a:rPr>
              <a:t>NEW! Sandyford’s Fittest Company Competition (12 teams) – Winners were Echelon Data Centres </a:t>
            </a:r>
          </a:p>
          <a:p>
            <a:pPr marL="285750" indent="-285750" algn="l">
              <a:buFont typeface="Arial" panose="020B0604020202020204" pitchFamily="34" charset="0"/>
              <a:buChar char="•"/>
            </a:pPr>
            <a:r>
              <a:rPr lang="en-US" b="0" i="0" dirty="0">
                <a:solidFill>
                  <a:srgbClr val="4A4A4A"/>
                </a:solidFill>
                <a:effectLst/>
                <a:latin typeface="Calibri" panose="020F0502020204030204" pitchFamily="34" charset="0"/>
                <a:ea typeface="Calibri" panose="020F0502020204030204" pitchFamily="34" charset="0"/>
                <a:cs typeface="Calibri" panose="020F0502020204030204" pitchFamily="34" charset="0"/>
              </a:rPr>
              <a:t>Free Gym &amp; Fitness Sessions</a:t>
            </a:r>
          </a:p>
          <a:p>
            <a:pPr marL="285750" indent="-285750" algn="l">
              <a:buFont typeface="Arial" panose="020B0604020202020204" pitchFamily="34" charset="0"/>
              <a:buChar char="•"/>
            </a:pPr>
            <a:r>
              <a:rPr lang="en-US" b="0" i="0" dirty="0">
                <a:solidFill>
                  <a:srgbClr val="4A4A4A"/>
                </a:solidFill>
                <a:effectLst/>
                <a:latin typeface="Calibri" panose="020F0502020204030204" pitchFamily="34" charset="0"/>
                <a:ea typeface="Calibri" panose="020F0502020204030204" pitchFamily="34" charset="0"/>
                <a:cs typeface="Calibri" panose="020F0502020204030204" pitchFamily="34" charset="0"/>
              </a:rPr>
              <a:t>Health &amp; Beauty Offers</a:t>
            </a:r>
          </a:p>
          <a:p>
            <a:pPr marL="285750" indent="-285750" algn="l">
              <a:buFont typeface="Arial" panose="020B0604020202020204" pitchFamily="34" charset="0"/>
              <a:buChar char="•"/>
            </a:pPr>
            <a:r>
              <a:rPr lang="en-US" b="0" i="0" dirty="0">
                <a:solidFill>
                  <a:srgbClr val="4A4A4A"/>
                </a:solidFill>
                <a:effectLst/>
                <a:latin typeface="Calibri" panose="020F0502020204030204" pitchFamily="34" charset="0"/>
                <a:ea typeface="Calibri" panose="020F0502020204030204" pitchFamily="34" charset="0"/>
                <a:cs typeface="Calibri" panose="020F0502020204030204" pitchFamily="34" charset="0"/>
              </a:rPr>
              <a:t>Live Music</a:t>
            </a:r>
          </a:p>
          <a:p>
            <a:pPr>
              <a:lnSpc>
                <a:spcPct val="107000"/>
              </a:lnSpc>
              <a:spcAft>
                <a:spcPts val="800"/>
              </a:spcAft>
            </a:pPr>
            <a:endParaRPr lang="en-GB" dirty="0">
              <a:latin typeface="Aptos" panose="020B0004020202020204" pitchFamily="34" charset="0"/>
              <a:ea typeface="Aptos" panose="020B0004020202020204" pitchFamily="34" charset="0"/>
              <a:cs typeface="Times New Roman" panose="02020603050405020304" pitchFamily="18" charset="0"/>
            </a:endParaRPr>
          </a:p>
          <a:p>
            <a:pPr lvl="0"/>
            <a:endParaRPr lang="en-US" sz="1800" b="1" dirty="0">
              <a:effectLst/>
              <a:latin typeface="Calibri" panose="020F0502020204030204" pitchFamily="34" charset="0"/>
              <a:ea typeface="Times New Roman" panose="02020603050405020304" pitchFamily="18" charset="0"/>
            </a:endParaRPr>
          </a:p>
          <a:p>
            <a:pPr lvl="0"/>
            <a:endParaRPr lang="en-US" sz="1800" b="1" dirty="0">
              <a:effectLst/>
              <a:latin typeface="Calibri" panose="020F0502020204030204" pitchFamily="34" charset="0"/>
              <a:ea typeface="Times New Roman" panose="02020603050405020304" pitchFamily="18" charset="0"/>
            </a:endParaRPr>
          </a:p>
          <a:p>
            <a:pPr lvl="0"/>
            <a:endParaRPr lang="en-US" sz="1800" dirty="0">
              <a:effectLst/>
              <a:latin typeface="Calibri" panose="020F0502020204030204" pitchFamily="34" charset="0"/>
              <a:ea typeface="Times New Roman" panose="02020603050405020304" pitchFamily="18" charset="0"/>
            </a:endParaRPr>
          </a:p>
          <a:p>
            <a:pPr marL="342900" lvl="0" indent="-342900">
              <a:buFont typeface="Wingdings" panose="05000000000000000000" pitchFamily="2" charset="2"/>
              <a:buChar char=""/>
            </a:pPr>
            <a:endParaRPr lang="en-US" sz="1800" dirty="0">
              <a:effectLst/>
              <a:latin typeface="Calibri" panose="020F0502020204030204" pitchFamily="34" charset="0"/>
              <a:ea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836994A0-F1DA-C253-9BE3-5118CCEC5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3984" y="87207"/>
            <a:ext cx="1946780" cy="1844698"/>
          </a:xfrm>
          <a:prstGeom prst="rect">
            <a:avLst/>
          </a:prstGeom>
        </p:spPr>
      </p:pic>
    </p:spTree>
    <p:extLst>
      <p:ext uri="{BB962C8B-B14F-4D97-AF65-F5344CB8AC3E}">
        <p14:creationId xmlns:p14="http://schemas.microsoft.com/office/powerpoint/2010/main" val="63441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5" end="5"/>
                                            </p:txEl>
                                          </p:spTgt>
                                        </p:tgtEl>
                                        <p:attrNameLst>
                                          <p:attrName>style.visibility</p:attrName>
                                        </p:attrNameLst>
                                      </p:cBhvr>
                                      <p:to>
                                        <p:strVal val="visible"/>
                                      </p:to>
                                    </p:set>
                                    <p:animEffect transition="in" filter="fade">
                                      <p:cBhvr>
                                        <p:cTn id="7" dur="500"/>
                                        <p:tgtEl>
                                          <p:spTgt spid="17">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6" end="6"/>
                                            </p:txEl>
                                          </p:spTgt>
                                        </p:tgtEl>
                                        <p:attrNameLst>
                                          <p:attrName>style.visibility</p:attrName>
                                        </p:attrNameLst>
                                      </p:cBhvr>
                                      <p:to>
                                        <p:strVal val="visible"/>
                                      </p:to>
                                    </p:set>
                                    <p:animEffect transition="in" filter="fade">
                                      <p:cBhvr>
                                        <p:cTn id="12" dur="500"/>
                                        <p:tgtEl>
                                          <p:spTgt spid="17">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7" end="7"/>
                                            </p:txEl>
                                          </p:spTgt>
                                        </p:tgtEl>
                                        <p:attrNameLst>
                                          <p:attrName>style.visibility</p:attrName>
                                        </p:attrNameLst>
                                      </p:cBhvr>
                                      <p:to>
                                        <p:strVal val="visible"/>
                                      </p:to>
                                    </p:set>
                                    <p:animEffect transition="in" filter="fade">
                                      <p:cBhvr>
                                        <p:cTn id="17" dur="500"/>
                                        <p:tgtEl>
                                          <p:spTgt spid="17">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8" end="8"/>
                                            </p:txEl>
                                          </p:spTgt>
                                        </p:tgtEl>
                                        <p:attrNameLst>
                                          <p:attrName>style.visibility</p:attrName>
                                        </p:attrNameLst>
                                      </p:cBhvr>
                                      <p:to>
                                        <p:strVal val="visible"/>
                                      </p:to>
                                    </p:set>
                                    <p:animEffect transition="in" filter="fade">
                                      <p:cBhvr>
                                        <p:cTn id="22" dur="500"/>
                                        <p:tgtEl>
                                          <p:spTgt spid="17">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9" end="9"/>
                                            </p:txEl>
                                          </p:spTgt>
                                        </p:tgtEl>
                                        <p:attrNameLst>
                                          <p:attrName>style.visibility</p:attrName>
                                        </p:attrNameLst>
                                      </p:cBhvr>
                                      <p:to>
                                        <p:strVal val="visible"/>
                                      </p:to>
                                    </p:set>
                                    <p:animEffect transition="in" filter="fade">
                                      <p:cBhvr>
                                        <p:cTn id="27" dur="500"/>
                                        <p:tgtEl>
                                          <p:spTgt spid="17">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10" end="10"/>
                                            </p:txEl>
                                          </p:spTgt>
                                        </p:tgtEl>
                                        <p:attrNameLst>
                                          <p:attrName>style.visibility</p:attrName>
                                        </p:attrNameLst>
                                      </p:cBhvr>
                                      <p:to>
                                        <p:strVal val="visible"/>
                                      </p:to>
                                    </p:set>
                                    <p:animEffect transition="in" filter="fade">
                                      <p:cBhvr>
                                        <p:cTn id="32" dur="500"/>
                                        <p:tgtEl>
                                          <p:spTgt spid="1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erson playing guitar and standing next to flags&#10;&#10;AI-generated content may be incorrect.">
            <a:extLst>
              <a:ext uri="{FF2B5EF4-FFF2-40B4-BE49-F238E27FC236}">
                <a16:creationId xmlns:a16="http://schemas.microsoft.com/office/drawing/2014/main" id="{AD5BE07F-EC9A-48BD-F953-FE809ED3FBA8}"/>
              </a:ext>
            </a:extLst>
          </p:cNvPr>
          <p:cNvPicPr>
            <a:picLocks noChangeAspect="1"/>
          </p:cNvPicPr>
          <p:nvPr/>
        </p:nvPicPr>
        <p:blipFill>
          <a:blip r:embed="rId3">
            <a:extLst>
              <a:ext uri="{28A0092B-C50C-407E-A947-70E740481C1C}">
                <a14:useLocalDpi xmlns:a14="http://schemas.microsoft.com/office/drawing/2010/main" val="0"/>
              </a:ext>
            </a:extLst>
          </a:blip>
          <a:srcRect r="5" b="2416"/>
          <a:stretch/>
        </p:blipFill>
        <p:spPr>
          <a:xfrm>
            <a:off x="20" y="10"/>
            <a:ext cx="4003019" cy="3388883"/>
          </a:xfrm>
          <a:prstGeom prst="rect">
            <a:avLst/>
          </a:prstGeom>
        </p:spPr>
      </p:pic>
      <p:pic>
        <p:nvPicPr>
          <p:cNvPr id="10" name="Picture 9" descr="A group of men in orange jerseys posing for a photo&#10;&#10;AI-generated content may be incorrect.">
            <a:extLst>
              <a:ext uri="{FF2B5EF4-FFF2-40B4-BE49-F238E27FC236}">
                <a16:creationId xmlns:a16="http://schemas.microsoft.com/office/drawing/2014/main" id="{D35DE138-3978-54AB-59E7-5E7B8E822AF4}"/>
              </a:ext>
            </a:extLst>
          </p:cNvPr>
          <p:cNvPicPr>
            <a:picLocks noChangeAspect="1"/>
          </p:cNvPicPr>
          <p:nvPr/>
        </p:nvPicPr>
        <p:blipFill>
          <a:blip r:embed="rId4">
            <a:extLst>
              <a:ext uri="{28A0092B-C50C-407E-A947-70E740481C1C}">
                <a14:useLocalDpi xmlns:a14="http://schemas.microsoft.com/office/drawing/2010/main" val="0"/>
              </a:ext>
            </a:extLst>
          </a:blip>
          <a:srcRect r="-1" b="9612"/>
          <a:stretch/>
        </p:blipFill>
        <p:spPr>
          <a:xfrm>
            <a:off x="4094479" y="10"/>
            <a:ext cx="4014047" cy="3383270"/>
          </a:xfrm>
          <a:prstGeom prst="rect">
            <a:avLst/>
          </a:prstGeom>
        </p:spPr>
      </p:pic>
      <p:pic>
        <p:nvPicPr>
          <p:cNvPr id="5" name="Picture 4" descr="A group of people on exercise bikes&#10;&#10;AI-generated content may be incorrect.">
            <a:extLst>
              <a:ext uri="{FF2B5EF4-FFF2-40B4-BE49-F238E27FC236}">
                <a16:creationId xmlns:a16="http://schemas.microsoft.com/office/drawing/2014/main" id="{071BD1B5-ABC1-3353-CCBD-0BF2A9B261BF}"/>
              </a:ext>
            </a:extLst>
          </p:cNvPr>
          <p:cNvPicPr>
            <a:picLocks noChangeAspect="1"/>
          </p:cNvPicPr>
          <p:nvPr/>
        </p:nvPicPr>
        <p:blipFill>
          <a:blip r:embed="rId5">
            <a:extLst>
              <a:ext uri="{28A0092B-C50C-407E-A947-70E740481C1C}">
                <a14:useLocalDpi xmlns:a14="http://schemas.microsoft.com/office/drawing/2010/main" val="0"/>
              </a:ext>
            </a:extLst>
          </a:blip>
          <a:srcRect r="11264" b="4"/>
          <a:stretch/>
        </p:blipFill>
        <p:spPr>
          <a:xfrm>
            <a:off x="8188960" y="10"/>
            <a:ext cx="4003039" cy="3383270"/>
          </a:xfrm>
          <a:prstGeom prst="rect">
            <a:avLst/>
          </a:prstGeom>
        </p:spPr>
      </p:pic>
      <p:pic>
        <p:nvPicPr>
          <p:cNvPr id="3" name="Picture 2" descr="A group of people on exercise bikes&#10;&#10;AI-generated content may be incorrect.">
            <a:extLst>
              <a:ext uri="{FF2B5EF4-FFF2-40B4-BE49-F238E27FC236}">
                <a16:creationId xmlns:a16="http://schemas.microsoft.com/office/drawing/2014/main" id="{1B026F57-F501-662D-5077-48FE5E41352D}"/>
              </a:ext>
            </a:extLst>
          </p:cNvPr>
          <p:cNvPicPr>
            <a:picLocks noChangeAspect="1"/>
          </p:cNvPicPr>
          <p:nvPr/>
        </p:nvPicPr>
        <p:blipFill>
          <a:blip r:embed="rId6">
            <a:extLst>
              <a:ext uri="{28A0092B-C50C-407E-A947-70E740481C1C}">
                <a14:useLocalDpi xmlns:a14="http://schemas.microsoft.com/office/drawing/2010/main" val="0"/>
              </a:ext>
            </a:extLst>
          </a:blip>
          <a:srcRect r="11406" b="-3"/>
          <a:stretch/>
        </p:blipFill>
        <p:spPr>
          <a:xfrm>
            <a:off x="20" y="3469102"/>
            <a:ext cx="4003019" cy="3388893"/>
          </a:xfrm>
          <a:prstGeom prst="rect">
            <a:avLst/>
          </a:prstGeom>
        </p:spPr>
      </p:pic>
      <p:pic>
        <p:nvPicPr>
          <p:cNvPr id="4" name="Picture 3" descr="A group of people doing yoga&#10;&#10;AI-generated content may be incorrect.">
            <a:extLst>
              <a:ext uri="{FF2B5EF4-FFF2-40B4-BE49-F238E27FC236}">
                <a16:creationId xmlns:a16="http://schemas.microsoft.com/office/drawing/2014/main" id="{122094CF-C71C-86BC-2157-21CC3A79FFBB}"/>
              </a:ext>
            </a:extLst>
          </p:cNvPr>
          <p:cNvPicPr>
            <a:picLocks noChangeAspect="1"/>
          </p:cNvPicPr>
          <p:nvPr/>
        </p:nvPicPr>
        <p:blipFill>
          <a:blip r:embed="rId7">
            <a:extLst>
              <a:ext uri="{28A0092B-C50C-407E-A947-70E740481C1C}">
                <a14:useLocalDpi xmlns:a14="http://schemas.microsoft.com/office/drawing/2010/main" val="0"/>
              </a:ext>
            </a:extLst>
          </a:blip>
          <a:srcRect l="16264" r="2466" b="2"/>
          <a:stretch/>
        </p:blipFill>
        <p:spPr>
          <a:xfrm>
            <a:off x="4094479" y="3469102"/>
            <a:ext cx="4014047" cy="3383280"/>
          </a:xfrm>
          <a:prstGeom prst="rect">
            <a:avLst/>
          </a:prstGeom>
        </p:spPr>
      </p:pic>
      <p:pic>
        <p:nvPicPr>
          <p:cNvPr id="7" name="Picture 6" descr="A group of people running in a marathon&#10;&#10;AI-generated content may be incorrect.">
            <a:extLst>
              <a:ext uri="{FF2B5EF4-FFF2-40B4-BE49-F238E27FC236}">
                <a16:creationId xmlns:a16="http://schemas.microsoft.com/office/drawing/2014/main" id="{B51B46E0-3768-4D7E-A119-6E6AB3EDC188}"/>
              </a:ext>
            </a:extLst>
          </p:cNvPr>
          <p:cNvPicPr>
            <a:picLocks noChangeAspect="1"/>
          </p:cNvPicPr>
          <p:nvPr/>
        </p:nvPicPr>
        <p:blipFill>
          <a:blip r:embed="rId8">
            <a:extLst>
              <a:ext uri="{28A0092B-C50C-407E-A947-70E740481C1C}">
                <a14:useLocalDpi xmlns:a14="http://schemas.microsoft.com/office/drawing/2010/main" val="0"/>
              </a:ext>
            </a:extLst>
          </a:blip>
          <a:srcRect r="11649" b="-3"/>
          <a:stretch/>
        </p:blipFill>
        <p:spPr>
          <a:xfrm>
            <a:off x="8199966" y="3469102"/>
            <a:ext cx="3992034" cy="3388893"/>
          </a:xfrm>
          <a:prstGeom prst="rect">
            <a:avLst/>
          </a:prstGeom>
        </p:spPr>
      </p:pic>
    </p:spTree>
    <p:extLst>
      <p:ext uri="{BB962C8B-B14F-4D97-AF65-F5344CB8AC3E}">
        <p14:creationId xmlns:p14="http://schemas.microsoft.com/office/powerpoint/2010/main" val="411121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70547-AA2B-CE88-F889-1E3C12F217C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95E59AE-D2B3-2FAE-F99E-761715BD47E7}"/>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04C75873-5057-36B0-E2D9-4D41C1530A30}"/>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644E9823-8974-5524-ED88-F2E0947E00E2}"/>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DB46B672-5AD0-A4A0-91BE-7DA7B8CB284B}"/>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D6B02D13-C17D-B850-8A6E-5989089D36D4}"/>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A5386A5C-406E-6F96-F34A-054CF70E3911}"/>
              </a:ext>
            </a:extLst>
          </p:cNvPr>
          <p:cNvSpPr txBox="1"/>
          <p:nvPr/>
        </p:nvSpPr>
        <p:spPr>
          <a:xfrm>
            <a:off x="865979" y="712321"/>
            <a:ext cx="10460041" cy="5231047"/>
          </a:xfrm>
          <a:prstGeom prst="rect">
            <a:avLst/>
          </a:prstGeom>
          <a:noFill/>
        </p:spPr>
        <p:txBody>
          <a:bodyPr wrap="square">
            <a:spAutoFit/>
          </a:bodyPr>
          <a:lstStyle/>
          <a:p>
            <a:pPr lvl="0" algn="ctr"/>
            <a:r>
              <a:rPr lang="en-US" sz="2800" b="1" dirty="0">
                <a:effectLst/>
                <a:latin typeface="Calibri" panose="020F0502020204030204" pitchFamily="34" charset="0"/>
                <a:ea typeface="Times New Roman" panose="02020603050405020304" pitchFamily="18" charset="0"/>
              </a:rPr>
              <a:t>SBD Charity Fun Walk:</a:t>
            </a:r>
          </a:p>
          <a:p>
            <a:pPr lvl="0" algn="ctr"/>
            <a:r>
              <a:rPr lang="en-US" sz="2800" b="1" dirty="0">
                <a:latin typeface="Calibri" panose="020F0502020204030204" pitchFamily="34" charset="0"/>
                <a:ea typeface="Times New Roman" panose="02020603050405020304" pitchFamily="18" charset="0"/>
              </a:rPr>
              <a:t>Leopardstown Racecourse May 28</a:t>
            </a:r>
            <a:r>
              <a:rPr lang="en-US" sz="2800" b="1" baseline="30000" dirty="0">
                <a:latin typeface="Calibri" panose="020F0502020204030204" pitchFamily="34" charset="0"/>
                <a:ea typeface="Times New Roman" panose="02020603050405020304" pitchFamily="18" charset="0"/>
              </a:rPr>
              <a:t>th</a:t>
            </a:r>
            <a:r>
              <a:rPr lang="en-US" sz="2800" b="1" dirty="0">
                <a:latin typeface="Calibri" panose="020F0502020204030204" pitchFamily="34" charset="0"/>
                <a:ea typeface="Times New Roman" panose="02020603050405020304" pitchFamily="18" charset="0"/>
              </a:rPr>
              <a:t> 4-7PM</a:t>
            </a:r>
            <a:endParaRPr lang="en-US" b="1" dirty="0">
              <a:latin typeface="Calibri" panose="020F0502020204030204" pitchFamily="34" charset="0"/>
              <a:ea typeface="Times New Roman" panose="02020603050405020304" pitchFamily="18" charset="0"/>
            </a:endParaRPr>
          </a:p>
          <a:p>
            <a:pPr>
              <a:lnSpc>
                <a:spcPct val="107000"/>
              </a:lnSpc>
              <a:spcAft>
                <a:spcPts val="800"/>
              </a:spcAft>
            </a:pP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pPr lvl="0"/>
            <a:r>
              <a:rPr lang="en-US" dirty="0">
                <a:latin typeface="Calibri" panose="020F0502020204030204" pitchFamily="34" charset="0"/>
                <a:ea typeface="Times New Roman" panose="02020603050405020304" pitchFamily="18" charset="0"/>
              </a:rPr>
              <a:t>On Wednesday May 28</a:t>
            </a:r>
            <a:r>
              <a:rPr lang="en-US" baseline="30000" dirty="0">
                <a:latin typeface="Calibri" panose="020F0502020204030204" pitchFamily="34" charset="0"/>
                <a:ea typeface="Times New Roman" panose="02020603050405020304" pitchFamily="18" charset="0"/>
              </a:rPr>
              <a:t>th</a:t>
            </a:r>
            <a:r>
              <a:rPr lang="en-US" dirty="0">
                <a:latin typeface="Calibri" panose="020F0502020204030204" pitchFamily="34" charset="0"/>
                <a:ea typeface="Times New Roman" panose="02020603050405020304" pitchFamily="18" charset="0"/>
              </a:rPr>
              <a:t> we welcomed families and employees from across The District—and beyond—to our Charity Fun Walk in support of four incredible local charities all based here in The District:</a:t>
            </a:r>
          </a:p>
          <a:p>
            <a:pPr lvl="0"/>
            <a:endParaRPr lang="en-US" dirty="0">
              <a:latin typeface="Calibri" panose="020F0502020204030204" pitchFamily="34" charset="0"/>
              <a:ea typeface="Times New Roman" panose="02020603050405020304" pitchFamily="18" charset="0"/>
            </a:endParaRPr>
          </a:p>
          <a:p>
            <a:pPr marL="285750" lvl="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rPr>
              <a:t>Children in Hospital Ireland </a:t>
            </a:r>
          </a:p>
          <a:p>
            <a:pPr marL="285750" lvl="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rPr>
              <a:t>The Down Syndrome Centre</a:t>
            </a:r>
          </a:p>
          <a:p>
            <a:pPr marL="285750" lvl="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rPr>
              <a:t>Changing Lives DLR</a:t>
            </a:r>
          </a:p>
          <a:p>
            <a:pPr marL="285750" lvl="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rPr>
              <a:t>Enable Ireland </a:t>
            </a:r>
          </a:p>
          <a:p>
            <a:pPr lvl="0"/>
            <a:endParaRPr lang="en-US" sz="1800" dirty="0">
              <a:effectLst/>
              <a:latin typeface="Calibri" panose="020F0502020204030204" pitchFamily="34" charset="0"/>
              <a:ea typeface="Times New Roman" panose="02020603050405020304" pitchFamily="18" charset="0"/>
            </a:endParaRPr>
          </a:p>
          <a:p>
            <a:pPr lvl="0"/>
            <a:r>
              <a:rPr lang="en-US" dirty="0">
                <a:latin typeface="Calibri" panose="020F0502020204030204" pitchFamily="34" charset="0"/>
                <a:ea typeface="Times New Roman" panose="02020603050405020304" pitchFamily="18" charset="0"/>
              </a:rPr>
              <a:t>Thank you to everyone who turned up to take part in </a:t>
            </a:r>
          </a:p>
          <a:p>
            <a:pPr lvl="0"/>
            <a:r>
              <a:rPr lang="en-US" dirty="0">
                <a:latin typeface="Calibri" panose="020F0502020204030204" pitchFamily="34" charset="0"/>
                <a:ea typeface="Times New Roman" panose="02020603050405020304" pitchFamily="18" charset="0"/>
              </a:rPr>
              <a:t>the walk and thanks to the many companies whose </a:t>
            </a:r>
          </a:p>
          <a:p>
            <a:pPr lvl="0"/>
            <a:r>
              <a:rPr lang="en-US" dirty="0">
                <a:latin typeface="Calibri" panose="020F0502020204030204" pitchFamily="34" charset="0"/>
                <a:ea typeface="Times New Roman" panose="02020603050405020304" pitchFamily="18" charset="0"/>
              </a:rPr>
              <a:t>generous support made the event possible</a:t>
            </a:r>
            <a:endParaRPr lang="en-US" sz="1800" dirty="0">
              <a:effectLst/>
              <a:latin typeface="Calibri" panose="020F0502020204030204" pitchFamily="34" charset="0"/>
              <a:ea typeface="Times New Roman" panose="02020603050405020304" pitchFamily="18" charset="0"/>
            </a:endParaRPr>
          </a:p>
          <a:p>
            <a:pPr lvl="0"/>
            <a:endParaRPr lang="en-US" sz="1800" b="1" dirty="0">
              <a:effectLst/>
              <a:latin typeface="Calibri" panose="020F0502020204030204" pitchFamily="34" charset="0"/>
              <a:ea typeface="Times New Roman" panose="02020603050405020304" pitchFamily="18" charset="0"/>
            </a:endParaRPr>
          </a:p>
          <a:p>
            <a:pPr lvl="0"/>
            <a:endParaRPr lang="en-US" sz="1800" dirty="0">
              <a:effectLst/>
              <a:latin typeface="Calibri" panose="020F0502020204030204" pitchFamily="34" charset="0"/>
              <a:ea typeface="Times New Roman" panose="02020603050405020304" pitchFamily="18" charset="0"/>
            </a:endParaRPr>
          </a:p>
          <a:p>
            <a:pPr marL="342900" lvl="0" indent="-342900">
              <a:buFont typeface="Wingdings" panose="05000000000000000000" pitchFamily="2" charset="2"/>
              <a:buChar char=""/>
            </a:pPr>
            <a:endParaRPr lang="en-US" sz="1800" dirty="0">
              <a:effectLst/>
              <a:latin typeface="Calibri" panose="020F0502020204030204" pitchFamily="34" charset="0"/>
              <a:ea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EF779D87-8C10-2CE7-1568-5019D56D7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3984" y="87207"/>
            <a:ext cx="1946780" cy="1844698"/>
          </a:xfrm>
          <a:prstGeom prst="rect">
            <a:avLst/>
          </a:prstGeom>
        </p:spPr>
      </p:pic>
      <p:pic>
        <p:nvPicPr>
          <p:cNvPr id="4" name="Picture 3">
            <a:extLst>
              <a:ext uri="{FF2B5EF4-FFF2-40B4-BE49-F238E27FC236}">
                <a16:creationId xmlns:a16="http://schemas.microsoft.com/office/drawing/2014/main" id="{21D29B64-ADA3-9950-E206-F9E9C018D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879" y="3427186"/>
            <a:ext cx="6132201" cy="2996172"/>
          </a:xfrm>
          <a:prstGeom prst="rect">
            <a:avLst/>
          </a:prstGeom>
        </p:spPr>
      </p:pic>
    </p:spTree>
    <p:extLst>
      <p:ext uri="{BB962C8B-B14F-4D97-AF65-F5344CB8AC3E}">
        <p14:creationId xmlns:p14="http://schemas.microsoft.com/office/powerpoint/2010/main" val="879469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A4371-DDA1-FD4B-6C8D-D602A48DDAE5}"/>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22A27CC-0297-895C-CE73-325371265503}"/>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B67321C1-ABC8-057C-2BB1-CCCEC6096DD4}"/>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1794E326-A892-B7EF-6701-CF3F594C99D5}"/>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D6537F8E-8A15-0679-0607-B5F7FCE56E0E}"/>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73BACBA1-6D18-1412-B5C4-E3B88FD5A74E}"/>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5EE5DA7A-20AF-AA9F-D8B0-5BC7045E7901}"/>
              </a:ext>
            </a:extLst>
          </p:cNvPr>
          <p:cNvSpPr txBox="1"/>
          <p:nvPr/>
        </p:nvSpPr>
        <p:spPr>
          <a:xfrm>
            <a:off x="1099058" y="599953"/>
            <a:ext cx="10460041" cy="4001095"/>
          </a:xfrm>
          <a:prstGeom prst="rect">
            <a:avLst/>
          </a:prstGeom>
          <a:noFill/>
        </p:spPr>
        <p:txBody>
          <a:bodyPr wrap="square" lIns="91440" tIns="45720" rIns="91440" bIns="45720" anchor="t">
            <a:spAutoFit/>
          </a:bodyPr>
          <a:lstStyle/>
          <a:p>
            <a:pPr algn="ctr"/>
            <a:r>
              <a:rPr lang="en-US" sz="2800" b="1" dirty="0">
                <a:cs typeface="Calibri"/>
              </a:rPr>
              <a:t>SBD </a:t>
            </a:r>
            <a:r>
              <a:rPr lang="en-GB" sz="2800" b="1" dirty="0">
                <a:cs typeface="Calibri"/>
              </a:rPr>
              <a:t>Placemaking:</a:t>
            </a:r>
          </a:p>
          <a:p>
            <a:pPr algn="ctr"/>
            <a:r>
              <a:rPr lang="en-GB" sz="2800" b="1" dirty="0">
                <a:cs typeface="Calibri"/>
              </a:rPr>
              <a:t>A number of Initiatives coming soon</a:t>
            </a:r>
            <a:endParaRPr lang="en-GB" sz="2800" dirty="0"/>
          </a:p>
          <a:p>
            <a:pPr>
              <a:buFont typeface="Arial" panose="020B0604020202020204" pitchFamily="34" charset="0"/>
              <a:buChar char="•"/>
            </a:pPr>
            <a:endParaRPr lang="en-GB" dirty="0"/>
          </a:p>
          <a:p>
            <a:pPr>
              <a:buFont typeface="Arial" panose="020B0604020202020204" pitchFamily="34" charset="0"/>
              <a:buChar char="•"/>
            </a:pPr>
            <a:r>
              <a:rPr lang="en-GB" dirty="0"/>
              <a:t>Table Tennis Tables in Overend and Bracken Road Pocket Parks</a:t>
            </a:r>
          </a:p>
          <a:p>
            <a:pPr>
              <a:buFont typeface="Arial" panose="020B0604020202020204" pitchFamily="34" charset="0"/>
              <a:buChar char="•"/>
            </a:pPr>
            <a:endParaRPr lang="en-GB" dirty="0"/>
          </a:p>
          <a:p>
            <a:pPr>
              <a:buFont typeface="Arial" panose="020B0604020202020204" pitchFamily="34" charset="0"/>
              <a:buChar char="•"/>
            </a:pPr>
            <a:r>
              <a:rPr lang="en-GB" dirty="0"/>
              <a:t>Chess Tables in Overend and Bracken Road Pocket Parks</a:t>
            </a:r>
          </a:p>
          <a:p>
            <a:pPr>
              <a:buFont typeface="Arial" panose="020B0604020202020204" pitchFamily="34" charset="0"/>
              <a:buChar char="•"/>
            </a:pPr>
            <a:endParaRPr lang="en-GB" dirty="0"/>
          </a:p>
          <a:p>
            <a:pPr>
              <a:buFont typeface="Arial" panose="020B0604020202020204" pitchFamily="34" charset="0"/>
              <a:buChar char="•"/>
            </a:pPr>
            <a:r>
              <a:rPr lang="en-GB" dirty="0"/>
              <a:t>Sandyford 3D Lettering across from Stillorgan Luas stop</a:t>
            </a:r>
          </a:p>
          <a:p>
            <a:pPr>
              <a:buFont typeface="Arial" panose="020B0604020202020204" pitchFamily="34" charset="0"/>
              <a:buChar char="•"/>
            </a:pPr>
            <a:endParaRPr lang="en-GB" dirty="0"/>
          </a:p>
          <a:p>
            <a:pPr>
              <a:buFont typeface="Arial" panose="020B0604020202020204" pitchFamily="34" charset="0"/>
              <a:buChar char="•"/>
            </a:pPr>
            <a:endParaRPr lang="en-GB" dirty="0"/>
          </a:p>
          <a:p>
            <a:pPr>
              <a:buFont typeface="Arial" panose="020B0604020202020204" pitchFamily="34" charset="0"/>
              <a:buChar char="•"/>
            </a:pPr>
            <a:endParaRPr lang="en-GB" dirty="0"/>
          </a:p>
          <a:p>
            <a:endParaRPr lang="en-US" b="1"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Logo, company name&#10;&#10;Description automatically generated">
            <a:extLst>
              <a:ext uri="{FF2B5EF4-FFF2-40B4-BE49-F238E27FC236}">
                <a16:creationId xmlns:a16="http://schemas.microsoft.com/office/drawing/2014/main" id="{570966D5-AAF1-2C98-B434-3B79CBC31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5220" y="0"/>
            <a:ext cx="1946780" cy="1844698"/>
          </a:xfrm>
          <a:prstGeom prst="rect">
            <a:avLst/>
          </a:prstGeom>
        </p:spPr>
      </p:pic>
      <p:pic>
        <p:nvPicPr>
          <p:cNvPr id="8" name="Picture 7" descr="A blue ping pong table&#10;&#10;Description automatically generated">
            <a:extLst>
              <a:ext uri="{FF2B5EF4-FFF2-40B4-BE49-F238E27FC236}">
                <a16:creationId xmlns:a16="http://schemas.microsoft.com/office/drawing/2014/main" id="{6980BCCE-BC31-F98F-ABA9-7EA1E3578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96" y="4047051"/>
            <a:ext cx="3360023" cy="2548336"/>
          </a:xfrm>
          <a:prstGeom prst="rect">
            <a:avLst/>
          </a:prstGeom>
        </p:spPr>
      </p:pic>
      <p:pic>
        <p:nvPicPr>
          <p:cNvPr id="9" name="Picture 8">
            <a:extLst>
              <a:ext uri="{FF2B5EF4-FFF2-40B4-BE49-F238E27FC236}">
                <a16:creationId xmlns:a16="http://schemas.microsoft.com/office/drawing/2014/main" id="{CC4C3A53-EA5E-2981-545D-F666DC57AF89}"/>
              </a:ext>
            </a:extLst>
          </p:cNvPr>
          <p:cNvPicPr>
            <a:picLocks noChangeAspect="1"/>
          </p:cNvPicPr>
          <p:nvPr/>
        </p:nvPicPr>
        <p:blipFill>
          <a:blip r:embed="rId4"/>
          <a:stretch>
            <a:fillRect/>
          </a:stretch>
        </p:blipFill>
        <p:spPr>
          <a:xfrm>
            <a:off x="8595361" y="4042529"/>
            <a:ext cx="3438192" cy="2552858"/>
          </a:xfrm>
          <a:prstGeom prst="rect">
            <a:avLst/>
          </a:prstGeom>
        </p:spPr>
      </p:pic>
      <p:pic>
        <p:nvPicPr>
          <p:cNvPr id="11" name="Picture 10">
            <a:extLst>
              <a:ext uri="{FF2B5EF4-FFF2-40B4-BE49-F238E27FC236}">
                <a16:creationId xmlns:a16="http://schemas.microsoft.com/office/drawing/2014/main" id="{59DF63C0-2E3D-4AA9-90C2-D00550B41A30}"/>
              </a:ext>
            </a:extLst>
          </p:cNvPr>
          <p:cNvPicPr>
            <a:picLocks noChangeAspect="1"/>
          </p:cNvPicPr>
          <p:nvPr/>
        </p:nvPicPr>
        <p:blipFill>
          <a:blip r:embed="rId5"/>
          <a:stretch>
            <a:fillRect/>
          </a:stretch>
        </p:blipFill>
        <p:spPr>
          <a:xfrm>
            <a:off x="3846899" y="4047051"/>
            <a:ext cx="4498204" cy="2565467"/>
          </a:xfrm>
          <a:prstGeom prst="rect">
            <a:avLst/>
          </a:prstGeom>
        </p:spPr>
      </p:pic>
    </p:spTree>
    <p:extLst>
      <p:ext uri="{BB962C8B-B14F-4D97-AF65-F5344CB8AC3E}">
        <p14:creationId xmlns:p14="http://schemas.microsoft.com/office/powerpoint/2010/main" val="379278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animEffect transition="in" filter="fade">
                                      <p:cBhvr>
                                        <p:cTn id="7" dur="500"/>
                                        <p:tgtEl>
                                          <p:spTgt spid="1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5" end="5"/>
                                            </p:txEl>
                                          </p:spTgt>
                                        </p:tgtEl>
                                        <p:attrNameLst>
                                          <p:attrName>style.visibility</p:attrName>
                                        </p:attrNameLst>
                                      </p:cBhvr>
                                      <p:to>
                                        <p:strVal val="visible"/>
                                      </p:to>
                                    </p:set>
                                    <p:animEffect transition="in" filter="fade">
                                      <p:cBhvr>
                                        <p:cTn id="17" dur="500"/>
                                        <p:tgtEl>
                                          <p:spTgt spid="1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7" end="7"/>
                                            </p:txEl>
                                          </p:spTgt>
                                        </p:tgtEl>
                                        <p:attrNameLst>
                                          <p:attrName>style.visibility</p:attrName>
                                        </p:attrNameLst>
                                      </p:cBhvr>
                                      <p:to>
                                        <p:strVal val="visible"/>
                                      </p:to>
                                    </p:set>
                                    <p:animEffect transition="in" filter="fade">
                                      <p:cBhvr>
                                        <p:cTn id="27" dur="500"/>
                                        <p:tgtEl>
                                          <p:spTgt spid="1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E2C42-1D0A-7B03-43FA-0B11D4747C1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5529A6F-718A-A474-9105-1DB3CCA0D527}"/>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14496A5F-142B-4BFB-5210-F7C53846DCBA}"/>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D9ECCDA0-1A98-9888-6E05-7DEB2575705E}"/>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FCD57E69-8CB9-D98C-9A27-197282F1CCF7}"/>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441FB6ED-521C-E42C-52E9-4BBD87EB82B4}"/>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95DC8530-5265-AD42-E561-459A468C53C3}"/>
              </a:ext>
            </a:extLst>
          </p:cNvPr>
          <p:cNvSpPr txBox="1"/>
          <p:nvPr/>
        </p:nvSpPr>
        <p:spPr>
          <a:xfrm>
            <a:off x="1089330" y="434583"/>
            <a:ext cx="10460041" cy="2227213"/>
          </a:xfrm>
          <a:prstGeom prst="rect">
            <a:avLst/>
          </a:prstGeom>
          <a:noFill/>
        </p:spPr>
        <p:txBody>
          <a:bodyPr wrap="square">
            <a:spAutoFit/>
          </a:bodyPr>
          <a:lstStyle/>
          <a:p>
            <a:pPr lvl="0">
              <a:lnSpc>
                <a:spcPct val="107000"/>
              </a:lnSpc>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Work a Day in My </a:t>
            </a:r>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S</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hoes</a:t>
            </a:r>
          </a:p>
          <a:p>
            <a:pPr>
              <a:lnSpc>
                <a:spcPct val="107000"/>
              </a:lnSpc>
              <a:spcAft>
                <a:spcPts val="800"/>
              </a:spcAft>
            </a:pPr>
            <a:endParaRPr lang="en-US" dirty="0"/>
          </a:p>
          <a:p>
            <a:pPr>
              <a:lnSpc>
                <a:spcPct val="107000"/>
              </a:lnSpc>
              <a:spcAft>
                <a:spcPts val="800"/>
              </a:spcAft>
            </a:pPr>
            <a:endParaRPr lang="en-US" dirty="0"/>
          </a:p>
          <a:p>
            <a:pPr>
              <a:lnSpc>
                <a:spcPct val="107000"/>
              </a:lnSpc>
              <a:spcAft>
                <a:spcPts val="800"/>
              </a:spcAft>
            </a:pPr>
            <a:r>
              <a:rPr lang="en-US" dirty="0"/>
              <a:t>Spending a day alongside businesses across The District to gain first-hand insight into their daily challenges and opportunities. </a:t>
            </a:r>
          </a:p>
        </p:txBody>
      </p:sp>
      <p:pic>
        <p:nvPicPr>
          <p:cNvPr id="15" name="Picture 14" descr="Logo, company name&#10;&#10;Description automatically generated">
            <a:extLst>
              <a:ext uri="{FF2B5EF4-FFF2-40B4-BE49-F238E27FC236}">
                <a16:creationId xmlns:a16="http://schemas.microsoft.com/office/drawing/2014/main" id="{EA9DF311-3186-2240-16D7-3CDF74908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5648" y="0"/>
            <a:ext cx="1946780" cy="1844698"/>
          </a:xfrm>
          <a:prstGeom prst="rect">
            <a:avLst/>
          </a:prstGeom>
        </p:spPr>
      </p:pic>
      <p:pic>
        <p:nvPicPr>
          <p:cNvPr id="5124" name="Picture 4" descr="Cropped image of legs of different men and women standing in row in bright room. Unknown men and women in business and casual clothes and shoes. Concept of modern business style and fashion.">
            <a:extLst>
              <a:ext uri="{FF2B5EF4-FFF2-40B4-BE49-F238E27FC236}">
                <a16:creationId xmlns:a16="http://schemas.microsoft.com/office/drawing/2014/main" id="{920A7D15-175B-8AEE-06E2-27C089E0D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3574066"/>
            <a:ext cx="619125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074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F7DEB-13E6-7DCC-746B-83E28FEDCD1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90E0615-A0A8-577B-FB7A-6DC814241565}"/>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A18CF2FF-34FD-1DB4-B3B6-F1A6AEB85B12}"/>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04F3094F-5962-7ACB-8DD5-3072C08104D8}"/>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80AE7BA6-3DB9-1849-8FF8-194A37DEA6DC}"/>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A23A3113-E2FA-007D-0F91-3B09B4DCF888}"/>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B14EA3C7-8E0D-A7BA-D39A-185320FB9870}"/>
              </a:ext>
            </a:extLst>
          </p:cNvPr>
          <p:cNvSpPr txBox="1"/>
          <p:nvPr/>
        </p:nvSpPr>
        <p:spPr>
          <a:xfrm>
            <a:off x="1089330" y="434583"/>
            <a:ext cx="10460041" cy="5686878"/>
          </a:xfrm>
          <a:prstGeom prst="rect">
            <a:avLst/>
          </a:prstGeom>
          <a:noFill/>
        </p:spPr>
        <p:txBody>
          <a:bodyPr wrap="square">
            <a:spAutoFit/>
          </a:bodyPr>
          <a:lstStyle/>
          <a:p>
            <a:pPr lvl="0">
              <a:lnSpc>
                <a:spcPct val="107000"/>
              </a:lnSpc>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NAIS is looking for Student Travel Assistants</a:t>
            </a:r>
          </a:p>
          <a:p>
            <a:pPr>
              <a:lnSpc>
                <a:spcPct val="107000"/>
              </a:lnSpc>
              <a:spcAft>
                <a:spcPts val="800"/>
              </a:spcAft>
            </a:pPr>
            <a:endParaRPr lang="en-US" dirty="0"/>
          </a:p>
          <a:p>
            <a:r>
              <a:rPr lang="en-GB" i="1" dirty="0"/>
              <a:t>Help Keep Students Safe on Their Journey</a:t>
            </a:r>
            <a:endParaRPr lang="en-GB" dirty="0"/>
          </a:p>
          <a:p>
            <a:endParaRPr lang="en-GB" dirty="0"/>
          </a:p>
          <a:p>
            <a:r>
              <a:rPr lang="en-GB" dirty="0"/>
              <a:t>Nord Anglia International School is seeking responsible </a:t>
            </a:r>
            <a:r>
              <a:rPr lang="en-GB" b="1" dirty="0"/>
              <a:t>Student Travel Assistants (Bus Monitors)</a:t>
            </a:r>
            <a:r>
              <a:rPr lang="en-GB" dirty="0"/>
              <a:t> to accompany students to and from their campus in South County Business Park, ensuring all travel safety procedures are followed.</a:t>
            </a:r>
          </a:p>
          <a:p>
            <a:r>
              <a:rPr lang="en-GB" dirty="0"/>
              <a:t>This role is ideal for individuals who regularly commute from the following areas:</a:t>
            </a:r>
          </a:p>
          <a:p>
            <a:endParaRPr lang="en-GB" b="1" dirty="0"/>
          </a:p>
          <a:p>
            <a:r>
              <a:rPr lang="en-GB" b="1" dirty="0"/>
              <a:t>Morning Pick-Up Locations:</a:t>
            </a:r>
            <a:br>
              <a:rPr lang="en-GB" dirty="0"/>
            </a:br>
            <a:r>
              <a:rPr lang="en-GB" dirty="0"/>
              <a:t>• Ballsbridge – Fitzwilliam Square (approx. 7:15 am)</a:t>
            </a:r>
            <a:br>
              <a:rPr lang="en-GB" dirty="0"/>
            </a:br>
            <a:r>
              <a:rPr lang="en-GB" dirty="0"/>
              <a:t>• Rathmines – Bushy Park House (approx. 7:15 am)</a:t>
            </a:r>
            <a:br>
              <a:rPr lang="en-GB" dirty="0"/>
            </a:br>
            <a:r>
              <a:rPr lang="en-GB" dirty="0"/>
              <a:t>• Dalkey – Park Pointe Shopping Centre (approx. 7:20 am)</a:t>
            </a:r>
          </a:p>
          <a:p>
            <a:endParaRPr lang="en-GB" dirty="0"/>
          </a:p>
          <a:p>
            <a:r>
              <a:rPr lang="en-GB" dirty="0"/>
              <a:t>Students arrive at school by 8:00 am.</a:t>
            </a:r>
            <a:br>
              <a:rPr lang="en-GB" dirty="0"/>
            </a:br>
            <a:r>
              <a:rPr lang="en-GB" dirty="0"/>
              <a:t>Buses depart the school at </a:t>
            </a:r>
            <a:r>
              <a:rPr lang="en-GB" b="1" dirty="0"/>
              <a:t>3:30 pm</a:t>
            </a:r>
            <a:r>
              <a:rPr lang="en-GB" dirty="0"/>
              <a:t> and </a:t>
            </a:r>
            <a:r>
              <a:rPr lang="en-GB" b="1" dirty="0"/>
              <a:t>4:30 pm</a:t>
            </a:r>
            <a:r>
              <a:rPr lang="en-GB" dirty="0"/>
              <a:t> for return journeys.</a:t>
            </a:r>
          </a:p>
          <a:p>
            <a:r>
              <a:rPr lang="en-GB" dirty="0"/>
              <a:t>All successful candidates will be Garda vetted.</a:t>
            </a:r>
          </a:p>
          <a:p>
            <a:pPr>
              <a:lnSpc>
                <a:spcPct val="107000"/>
              </a:lnSpc>
              <a:spcAft>
                <a:spcPts val="800"/>
              </a:spcAft>
            </a:pPr>
            <a:endParaRPr lang="en-US" dirty="0"/>
          </a:p>
        </p:txBody>
      </p:sp>
      <p:pic>
        <p:nvPicPr>
          <p:cNvPr id="15" name="Picture 14" descr="Logo, company name&#10;&#10;Description automatically generated">
            <a:extLst>
              <a:ext uri="{FF2B5EF4-FFF2-40B4-BE49-F238E27FC236}">
                <a16:creationId xmlns:a16="http://schemas.microsoft.com/office/drawing/2014/main" id="{F1544C40-AA33-D1BB-9F81-F6D33E39C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5648" y="0"/>
            <a:ext cx="1946780" cy="1844698"/>
          </a:xfrm>
          <a:prstGeom prst="rect">
            <a:avLst/>
          </a:prstGeom>
        </p:spPr>
      </p:pic>
      <p:pic>
        <p:nvPicPr>
          <p:cNvPr id="9" name="Picture 8">
            <a:extLst>
              <a:ext uri="{FF2B5EF4-FFF2-40B4-BE49-F238E27FC236}">
                <a16:creationId xmlns:a16="http://schemas.microsoft.com/office/drawing/2014/main" id="{A0FB6A6A-EA69-602F-C0EC-F1E341321EE7}"/>
              </a:ext>
            </a:extLst>
          </p:cNvPr>
          <p:cNvPicPr>
            <a:picLocks noChangeAspect="1"/>
          </p:cNvPicPr>
          <p:nvPr/>
        </p:nvPicPr>
        <p:blipFill>
          <a:blip r:embed="rId3"/>
          <a:stretch>
            <a:fillRect/>
          </a:stretch>
        </p:blipFill>
        <p:spPr>
          <a:xfrm>
            <a:off x="7654865" y="3868706"/>
            <a:ext cx="4317563" cy="2704979"/>
          </a:xfrm>
          <a:prstGeom prst="rect">
            <a:avLst/>
          </a:prstGeom>
        </p:spPr>
      </p:pic>
    </p:spTree>
    <p:extLst>
      <p:ext uri="{BB962C8B-B14F-4D97-AF65-F5344CB8AC3E}">
        <p14:creationId xmlns:p14="http://schemas.microsoft.com/office/powerpoint/2010/main" val="60270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9126B-5D54-0528-FA99-8289CDC8FC0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D261F4E-4876-CB8C-06D7-3190AC44C09F}"/>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6987478C-E3AD-0966-0FF0-00605DCD6BA5}"/>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F80785A3-E4D9-D03E-F230-68FCA5F2656E}"/>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11EC05EA-B1EE-0608-CE38-5EF83718C184}"/>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8EAA3E04-86E5-84B7-0E00-D3C5BAE27E42}"/>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D85E11A6-E1B1-65DB-91E2-3288A857069C}"/>
              </a:ext>
            </a:extLst>
          </p:cNvPr>
          <p:cNvSpPr txBox="1"/>
          <p:nvPr/>
        </p:nvSpPr>
        <p:spPr>
          <a:xfrm>
            <a:off x="865979" y="2512236"/>
            <a:ext cx="10460041" cy="1692771"/>
          </a:xfrm>
          <a:prstGeom prst="rect">
            <a:avLst/>
          </a:prstGeom>
          <a:noFill/>
        </p:spPr>
        <p:txBody>
          <a:bodyPr wrap="square">
            <a:spAutoFit/>
          </a:bodyPr>
          <a:lstStyle/>
          <a:p>
            <a:pPr lvl="0" algn="ctr"/>
            <a:r>
              <a:rPr lang="en-US" sz="3200" b="1" dirty="0">
                <a:effectLst/>
                <a:latin typeface="Calibri" panose="020F0502020204030204" pitchFamily="34" charset="0"/>
                <a:ea typeface="Times New Roman" panose="02020603050405020304" pitchFamily="18" charset="0"/>
              </a:rPr>
              <a:t>Any Questions for the SBD Team?</a:t>
            </a:r>
          </a:p>
          <a:p>
            <a:pPr lvl="0" algn="ctr"/>
            <a:endParaRPr lang="en-US" sz="1800" b="1" dirty="0">
              <a:effectLst/>
              <a:latin typeface="Calibri" panose="020F0502020204030204" pitchFamily="34" charset="0"/>
              <a:ea typeface="Times New Roman" panose="02020603050405020304" pitchFamily="18" charset="0"/>
            </a:endParaRPr>
          </a:p>
          <a:p>
            <a:pPr lvl="0"/>
            <a:endParaRPr lang="en-US" sz="1800" b="1" dirty="0">
              <a:effectLst/>
              <a:latin typeface="Calibri" panose="020F0502020204030204" pitchFamily="34" charset="0"/>
              <a:ea typeface="Times New Roman" panose="02020603050405020304" pitchFamily="18" charset="0"/>
            </a:endParaRPr>
          </a:p>
          <a:p>
            <a:pPr lvl="0"/>
            <a:endParaRPr lang="en-US" sz="1800" dirty="0">
              <a:effectLst/>
              <a:latin typeface="Calibri" panose="020F0502020204030204" pitchFamily="34" charset="0"/>
              <a:ea typeface="Times New Roman" panose="02020603050405020304" pitchFamily="18" charset="0"/>
            </a:endParaRPr>
          </a:p>
          <a:p>
            <a:pPr marL="342900" lvl="0" indent="-342900">
              <a:buFont typeface="Wingdings" panose="05000000000000000000" pitchFamily="2" charset="2"/>
              <a:buChar char=""/>
            </a:pPr>
            <a:endParaRPr lang="en-US" sz="1800" dirty="0">
              <a:effectLst/>
              <a:latin typeface="Calibri" panose="020F0502020204030204" pitchFamily="34" charset="0"/>
              <a:ea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B656A618-238E-0422-91F5-C2BCECC2A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3984" y="87207"/>
            <a:ext cx="1946780" cy="1844698"/>
          </a:xfrm>
          <a:prstGeom prst="rect">
            <a:avLst/>
          </a:prstGeom>
        </p:spPr>
      </p:pic>
    </p:spTree>
    <p:extLst>
      <p:ext uri="{BB962C8B-B14F-4D97-AF65-F5344CB8AC3E}">
        <p14:creationId xmlns:p14="http://schemas.microsoft.com/office/powerpoint/2010/main" val="1139079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B66D-BD31-A398-D797-40190120966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4A407AB-BCA8-500D-6F26-62BCB5AFCE93}"/>
              </a:ext>
            </a:extLst>
          </p:cNvPr>
          <p:cNvSpPr/>
          <p:nvPr/>
        </p:nvSpPr>
        <p:spPr>
          <a:xfrm>
            <a:off x="19456"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F0F4B596-6875-47B4-D74C-1DC78118417D}"/>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DEDBCB30-FDE2-BA1C-8327-BAC61DF23631}"/>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E14E980C-4302-FDEF-0981-EF1C79D1E61B}"/>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D92C77AF-1BE5-F48E-3974-1BDA1EE1AD8D}"/>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56D47124-B8E9-8843-CF6C-0E5384208522}"/>
              </a:ext>
            </a:extLst>
          </p:cNvPr>
          <p:cNvSpPr txBox="1"/>
          <p:nvPr/>
        </p:nvSpPr>
        <p:spPr>
          <a:xfrm>
            <a:off x="1089330" y="434583"/>
            <a:ext cx="10460041" cy="6608925"/>
          </a:xfrm>
          <a:prstGeom prst="rect">
            <a:avLst/>
          </a:prstGeom>
          <a:noFill/>
        </p:spPr>
        <p:txBody>
          <a:bodyPr wrap="square">
            <a:spAutoFit/>
          </a:bodyPr>
          <a:lstStyle/>
          <a:p>
            <a:pPr lvl="0">
              <a:lnSpc>
                <a:spcPct val="107000"/>
              </a:lnSpc>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pPr>
            <a:r>
              <a:rPr lang="en-US" sz="2800" b="1" dirty="0">
                <a:ea typeface="Calibri" panose="020F0502020204030204" pitchFamily="34" charset="0"/>
                <a:cs typeface="Times New Roman" panose="02020603050405020304" pitchFamily="18" charset="0"/>
              </a:rPr>
              <a:t>Sandyford Business District </a:t>
            </a:r>
          </a:p>
          <a:p>
            <a:pPr algn="ctr">
              <a:lnSpc>
                <a:spcPct val="107000"/>
              </a:lnSpc>
            </a:pPr>
            <a:r>
              <a:rPr lang="en-GB" sz="2800" b="1" dirty="0"/>
              <a:t>Building Global Connections: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European Association of Business Innovation Districts</a:t>
            </a: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US" dirty="0">
              <a:latin typeface="Calibri" panose="020F0502020204030204" pitchFamily="34" charset="0"/>
              <a:ea typeface="Aptos" panose="020B0004020202020204" pitchFamily="34" charset="0"/>
              <a:cs typeface="Times New Roman" panose="02020603050405020304" pitchFamily="18" charset="0"/>
            </a:endParaRPr>
          </a:p>
          <a:p>
            <a:r>
              <a:rPr lang="en-GB" dirty="0"/>
              <a:t>SBD is actively working to establish connections with other EU business innovation districts to share common goals and best practices. </a:t>
            </a:r>
            <a:r>
              <a:rPr lang="en-IE" dirty="0"/>
              <a:t>Bringing aspirational Innovation Districts together to collaborate, share, learn and improve, presents the opportunity to build a community of premier Innovation Districts that will collectively respond to Draghi’s observations about Europe’s competitiveness challenges, and to ongoing global geopolitical upheaval.</a:t>
            </a:r>
          </a:p>
          <a:p>
            <a:r>
              <a:rPr lang="en-GB" dirty="0"/>
              <a:t> </a:t>
            </a:r>
          </a:p>
          <a:p>
            <a:r>
              <a:rPr lang="en-GB" dirty="0"/>
              <a:t>As part of this initiative, we are delighted to welcome a European delegation on Monday, June 30th and Tuesday, July 1st for the launch of the new European Association of Business Innovation Districts, in partnership with Sandyford Business District.</a:t>
            </a:r>
          </a:p>
          <a:p>
            <a:r>
              <a:rPr lang="en-GB" dirty="0"/>
              <a:t> </a:t>
            </a:r>
          </a:p>
          <a:p>
            <a:r>
              <a:rPr lang="en-GB" dirty="0"/>
              <a:t>This launch coincides with Ireland's Presidency of the Council of the EU—an ideal moment to raise visibility and momentum around this important topic.</a:t>
            </a:r>
          </a:p>
          <a:p>
            <a:r>
              <a:rPr lang="en-GB" dirty="0"/>
              <a:t> </a:t>
            </a:r>
          </a:p>
          <a:p>
            <a:r>
              <a:rPr lang="en-GB" dirty="0"/>
              <a:t>During the event, we will also introduce the Manifesto for the European Association of Business Innovation Districts, outlining shared commitments and strategic objectives for the future.</a:t>
            </a:r>
          </a:p>
          <a:p>
            <a:pPr>
              <a:lnSpc>
                <a:spcPct val="107000"/>
              </a:lnSpc>
              <a:spcAft>
                <a:spcPts val="800"/>
              </a:spcAft>
            </a:pPr>
            <a:endParaRPr lang="en-US" dirty="0">
              <a:latin typeface="Calibri" panose="020F0502020204030204" pitchFamily="34" charset="0"/>
              <a:ea typeface="Aptos" panose="020B0004020202020204" pitchFamily="34" charset="0"/>
              <a:cs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D5D9578C-8058-A60E-3B8D-BFF5968E5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4528" y="0"/>
            <a:ext cx="1946780" cy="1844698"/>
          </a:xfrm>
          <a:prstGeom prst="rect">
            <a:avLst/>
          </a:prstGeom>
        </p:spPr>
      </p:pic>
    </p:spTree>
    <p:extLst>
      <p:ext uri="{BB962C8B-B14F-4D97-AF65-F5344CB8AC3E}">
        <p14:creationId xmlns:p14="http://schemas.microsoft.com/office/powerpoint/2010/main" val="185272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 calcmode="lin" valueType="num">
                                      <p:cBhvr additive="base">
                                        <p:cTn id="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 calcmode="lin" valueType="num">
                                      <p:cBhvr additive="base">
                                        <p:cTn id="13"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 calcmode="lin" valueType="num">
                                      <p:cBhvr additive="base">
                                        <p:cTn id="19"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xEl>
                                              <p:pRg st="5" end="5"/>
                                            </p:txEl>
                                          </p:spTgt>
                                        </p:tgtEl>
                                        <p:attrNameLst>
                                          <p:attrName>style.visibility</p:attrName>
                                        </p:attrNameLst>
                                      </p:cBhvr>
                                      <p:to>
                                        <p:strVal val="visible"/>
                                      </p:to>
                                    </p:set>
                                    <p:anim calcmode="lin" valueType="num">
                                      <p:cBhvr additive="base">
                                        <p:cTn id="25"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 calcmode="lin" valueType="num">
                                      <p:cBhvr additive="base">
                                        <p:cTn id="31"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xEl>
                                              <p:pRg st="7" end="7"/>
                                            </p:txEl>
                                          </p:spTgt>
                                        </p:tgtEl>
                                        <p:attrNameLst>
                                          <p:attrName>style.visibility</p:attrName>
                                        </p:attrNameLst>
                                      </p:cBhvr>
                                      <p:to>
                                        <p:strVal val="visible"/>
                                      </p:to>
                                    </p:set>
                                    <p:anim calcmode="lin" valueType="num">
                                      <p:cBhvr additive="base">
                                        <p:cTn id="37" dur="500" fill="hold"/>
                                        <p:tgtEl>
                                          <p:spTgt spid="1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xEl>
                                              <p:pRg st="8" end="8"/>
                                            </p:txEl>
                                          </p:spTgt>
                                        </p:tgtEl>
                                        <p:attrNameLst>
                                          <p:attrName>style.visibility</p:attrName>
                                        </p:attrNameLst>
                                      </p:cBhvr>
                                      <p:to>
                                        <p:strVal val="visible"/>
                                      </p:to>
                                    </p:set>
                                    <p:anim calcmode="lin" valueType="num">
                                      <p:cBhvr additive="base">
                                        <p:cTn id="43" dur="500" fill="hold"/>
                                        <p:tgtEl>
                                          <p:spTgt spid="17">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xEl>
                                              <p:pRg st="9" end="9"/>
                                            </p:txEl>
                                          </p:spTgt>
                                        </p:tgtEl>
                                        <p:attrNameLst>
                                          <p:attrName>style.visibility</p:attrName>
                                        </p:attrNameLst>
                                      </p:cBhvr>
                                      <p:to>
                                        <p:strVal val="visible"/>
                                      </p:to>
                                    </p:set>
                                    <p:anim calcmode="lin" valueType="num">
                                      <p:cBhvr additive="base">
                                        <p:cTn id="49" dur="500" fill="hold"/>
                                        <p:tgtEl>
                                          <p:spTgt spid="17">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xEl>
                                              <p:pRg st="10" end="10"/>
                                            </p:txEl>
                                          </p:spTgt>
                                        </p:tgtEl>
                                        <p:attrNameLst>
                                          <p:attrName>style.visibility</p:attrName>
                                        </p:attrNameLst>
                                      </p:cBhvr>
                                      <p:to>
                                        <p:strVal val="visible"/>
                                      </p:to>
                                    </p:set>
                                    <p:anim calcmode="lin" valueType="num">
                                      <p:cBhvr additive="base">
                                        <p:cTn id="55" dur="500" fill="hold"/>
                                        <p:tgtEl>
                                          <p:spTgt spid="17">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xEl>
                                              <p:pRg st="11" end="11"/>
                                            </p:txEl>
                                          </p:spTgt>
                                        </p:tgtEl>
                                        <p:attrNameLst>
                                          <p:attrName>style.visibility</p:attrName>
                                        </p:attrNameLst>
                                      </p:cBhvr>
                                      <p:to>
                                        <p:strVal val="visible"/>
                                      </p:to>
                                    </p:set>
                                    <p:anim calcmode="lin" valueType="num">
                                      <p:cBhvr additive="base">
                                        <p:cTn id="61" dur="500" fill="hold"/>
                                        <p:tgtEl>
                                          <p:spTgt spid="17">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11E81-EFB6-7E76-8F5D-2B4C0A96FC5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56AE9DD-1945-E1E1-F145-266649485B82}"/>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23CB0DAB-41FC-8979-17DC-9EAAF6D96F38}"/>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B292B02D-2E67-E274-2579-9BE4E994A292}"/>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B659324D-29D2-6054-BFE2-DB3E8F0C85F3}"/>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76561E41-B3EC-E7A8-8AC1-8F05A63A22B5}"/>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F9536664-2F7C-B075-16D1-866A9E87D2E1}"/>
              </a:ext>
            </a:extLst>
          </p:cNvPr>
          <p:cNvSpPr txBox="1"/>
          <p:nvPr/>
        </p:nvSpPr>
        <p:spPr>
          <a:xfrm>
            <a:off x="1089330" y="434583"/>
            <a:ext cx="10460041" cy="3993978"/>
          </a:xfrm>
          <a:prstGeom prst="rect">
            <a:avLst/>
          </a:prstGeom>
          <a:noFill/>
        </p:spPr>
        <p:txBody>
          <a:bodyPr wrap="square">
            <a:spAutoFit/>
          </a:bodyPr>
          <a:lstStyle/>
          <a:p>
            <a:pPr lvl="0">
              <a:lnSpc>
                <a:spcPct val="107000"/>
              </a:lnSpc>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pPr>
            <a:r>
              <a:rPr lang="en-US" sz="2800" b="1" dirty="0">
                <a:ea typeface="Calibri" panose="020F0502020204030204" pitchFamily="34" charset="0"/>
                <a:cs typeface="Times New Roman" panose="02020603050405020304" pitchFamily="18" charset="0"/>
              </a:rPr>
              <a:t>Sandyford Business District</a:t>
            </a:r>
          </a:p>
          <a:p>
            <a:pPr algn="ctr">
              <a:lnSpc>
                <a:spcPct val="107000"/>
              </a:lnSpc>
            </a:pPr>
            <a:r>
              <a:rPr lang="en-GB" sz="2800" b="1" dirty="0"/>
              <a:t>Building Global Connections:</a:t>
            </a:r>
          </a:p>
          <a:p>
            <a:pPr algn="ctr">
              <a:lnSpc>
                <a:spcPct val="107000"/>
              </a:lnSpc>
            </a:pPr>
            <a:r>
              <a:rPr lang="en-GB" sz="2800" b="1" dirty="0"/>
              <a:t>NYCEDC</a:t>
            </a:r>
          </a:p>
          <a:p>
            <a:endParaRPr lang="en-US" dirty="0"/>
          </a:p>
          <a:p>
            <a:r>
              <a:rPr lang="en-US" dirty="0"/>
              <a:t>On May 30th, SBD hosted a meeting at Microsoft with Daniel Clark, VP and Director of Business Development at the New York City Economic Development Corporation (NYCEDC). </a:t>
            </a:r>
          </a:p>
          <a:p>
            <a:endParaRPr lang="en-US" dirty="0"/>
          </a:p>
          <a:p>
            <a:r>
              <a:rPr lang="en-US" dirty="0"/>
              <a:t>Daniel Clark shared valuable insights and exciting opportunities for Irish businesses seeking to expand into New York City. </a:t>
            </a:r>
          </a:p>
          <a:p>
            <a:r>
              <a:rPr lang="en-US" dirty="0"/>
              <a:t>The session concluded with a roundtable discussion featuring local companies exploring international growth.</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CB760F2F-8372-B766-239D-E46518C25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4528" y="0"/>
            <a:ext cx="1946780" cy="1844698"/>
          </a:xfrm>
          <a:prstGeom prst="rect">
            <a:avLst/>
          </a:prstGeom>
        </p:spPr>
      </p:pic>
      <p:pic>
        <p:nvPicPr>
          <p:cNvPr id="4" name="Picture 3">
            <a:extLst>
              <a:ext uri="{FF2B5EF4-FFF2-40B4-BE49-F238E27FC236}">
                <a16:creationId xmlns:a16="http://schemas.microsoft.com/office/drawing/2014/main" id="{52F199B3-54DA-6BBD-B992-78FBCDE8AC1E}"/>
              </a:ext>
            </a:extLst>
          </p:cNvPr>
          <p:cNvPicPr>
            <a:picLocks noChangeAspect="1"/>
          </p:cNvPicPr>
          <p:nvPr/>
        </p:nvPicPr>
        <p:blipFill>
          <a:blip r:embed="rId3"/>
          <a:stretch>
            <a:fillRect/>
          </a:stretch>
        </p:blipFill>
        <p:spPr>
          <a:xfrm>
            <a:off x="4523892" y="4201137"/>
            <a:ext cx="3590916" cy="2656863"/>
          </a:xfrm>
          <a:prstGeom prst="rect">
            <a:avLst/>
          </a:prstGeom>
        </p:spPr>
      </p:pic>
    </p:spTree>
    <p:extLst>
      <p:ext uri="{BB962C8B-B14F-4D97-AF65-F5344CB8AC3E}">
        <p14:creationId xmlns:p14="http://schemas.microsoft.com/office/powerpoint/2010/main" val="3565955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00655-DB60-D884-C32F-30411A58D19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4E9EA5A-D13C-3390-779A-82043F18575B}"/>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306B7F01-B9A6-4599-5B55-E015AF19236B}"/>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217978CE-4273-BE69-428B-FF1EB30D3762}"/>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F62C0C5F-18F4-9EBA-141E-3E25A343DB2D}"/>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15B8E2CB-B326-CD7C-73CE-BB4C58E67711}"/>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53CCE45B-6FC0-6946-F22D-B0AAB8EA567D}"/>
              </a:ext>
            </a:extLst>
          </p:cNvPr>
          <p:cNvSpPr txBox="1"/>
          <p:nvPr/>
        </p:nvSpPr>
        <p:spPr>
          <a:xfrm>
            <a:off x="1089330" y="434583"/>
            <a:ext cx="10460041" cy="3947171"/>
          </a:xfrm>
          <a:prstGeom prst="rect">
            <a:avLst/>
          </a:prstGeom>
          <a:noFill/>
        </p:spPr>
        <p:txBody>
          <a:bodyPr wrap="square">
            <a:spAutoFit/>
          </a:bodyPr>
          <a:lstStyle/>
          <a:p>
            <a:pPr lvl="0" algn="ctr">
              <a:lnSpc>
                <a:spcPct val="107000"/>
              </a:lnSpc>
            </a:pPr>
            <a:r>
              <a:rPr lang="en-US" sz="2800" b="1" dirty="0">
                <a:effectLst/>
                <a:ea typeface="Calibri" panose="020F0502020204030204" pitchFamily="34" charset="0"/>
                <a:cs typeface="Times New Roman" panose="02020603050405020304" pitchFamily="18" charset="0"/>
              </a:rPr>
              <a:t>Sandyford Business District </a:t>
            </a:r>
          </a:p>
          <a:p>
            <a:pPr algn="ctr">
              <a:lnSpc>
                <a:spcPct val="107000"/>
              </a:lnSpc>
            </a:pPr>
            <a:r>
              <a:rPr lang="en-GB" sz="2800" b="1" dirty="0"/>
              <a:t>Building Global Connections:</a:t>
            </a:r>
          </a:p>
          <a:p>
            <a:pPr lvl="0" algn="ctr">
              <a:lnSpc>
                <a:spcPct val="107000"/>
              </a:lnSpc>
            </a:pPr>
            <a:r>
              <a:rPr lang="en-GB" sz="2800" b="1" dirty="0"/>
              <a:t>Trade Mission to Morocco</a:t>
            </a:r>
          </a:p>
          <a:p>
            <a:pPr lvl="0" algn="ctr">
              <a:lnSpc>
                <a:spcPct val="107000"/>
              </a:lnSpc>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Aptos" panose="020B0004020202020204" pitchFamily="34" charset="0"/>
                <a:cs typeface="Times New Roman" panose="02020603050405020304" pitchFamily="18" charset="0"/>
              </a:rPr>
              <a:t>In April SBD, DLRCC (An Cathaoirleach Cllr Jim O’Leary &amp; CEO Frank Curran), and local business leaders visited Morocco.</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Aptos" panose="020B0004020202020204" pitchFamily="34" charset="0"/>
                <a:cs typeface="Times New Roman" panose="02020603050405020304" pitchFamily="18" charset="0"/>
              </a:rPr>
              <a:t>SBD signed an MOU with Casablanca Finance City (CFC), supported by CFC and the Irish Embassy.</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Aptos" panose="020B0004020202020204" pitchFamily="34" charset="0"/>
                <a:cs typeface="Times New Roman" panose="02020603050405020304" pitchFamily="18" charset="0"/>
              </a:rPr>
              <a:t>Hosted by the Mayor of Casablanca, Nabila Rmili</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Aptos" panose="020B0004020202020204" pitchFamily="34" charset="0"/>
                <a:cs typeface="Times New Roman" panose="02020603050405020304" pitchFamily="18" charset="0"/>
              </a:rPr>
              <a:t>Emerging collaboration opportunities in: Fintech, Tourism, Construction, Agritech, and Erasmus mobility.</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Aptos" panose="020B0004020202020204" pitchFamily="34" charset="0"/>
                <a:cs typeface="Times New Roman" panose="02020603050405020304" pitchFamily="18" charset="0"/>
              </a:rPr>
              <a:t>Open to further engagement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31732C48-EF7F-F372-EA03-9610C222C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0448" y="0"/>
            <a:ext cx="1946780" cy="1844698"/>
          </a:xfrm>
          <a:prstGeom prst="rect">
            <a:avLst/>
          </a:prstGeom>
        </p:spPr>
      </p:pic>
      <p:pic>
        <p:nvPicPr>
          <p:cNvPr id="8" name="Picture 7">
            <a:extLst>
              <a:ext uri="{FF2B5EF4-FFF2-40B4-BE49-F238E27FC236}">
                <a16:creationId xmlns:a16="http://schemas.microsoft.com/office/drawing/2014/main" id="{373960DA-106C-0F40-3B6E-6D684103254B}"/>
              </a:ext>
            </a:extLst>
          </p:cNvPr>
          <p:cNvPicPr>
            <a:picLocks noChangeAspect="1"/>
          </p:cNvPicPr>
          <p:nvPr/>
        </p:nvPicPr>
        <p:blipFill>
          <a:blip r:embed="rId3"/>
          <a:stretch>
            <a:fillRect/>
          </a:stretch>
        </p:blipFill>
        <p:spPr>
          <a:xfrm>
            <a:off x="6319350" y="3942642"/>
            <a:ext cx="5094108" cy="2843819"/>
          </a:xfrm>
          <a:prstGeom prst="rect">
            <a:avLst/>
          </a:prstGeom>
        </p:spPr>
      </p:pic>
    </p:spTree>
    <p:extLst>
      <p:ext uri="{BB962C8B-B14F-4D97-AF65-F5344CB8AC3E}">
        <p14:creationId xmlns:p14="http://schemas.microsoft.com/office/powerpoint/2010/main" val="66188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BA427-2DF1-612E-379B-ACE53AFA14C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358DCFDA-2B94-5ED5-DBD4-3D3238B899B1}"/>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80D5A70D-00E6-EB0A-08FD-3A6C0AA959B9}"/>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67BAF03A-2397-F7BA-0AC8-338575D59107}"/>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973B1B8F-E712-5933-3F66-6A8926437384}"/>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6D5DB48D-37B6-EB0C-4EDF-BD8A1A8BEF73}"/>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69D4466A-B489-2BE7-91D3-EE76C4BB02B8}"/>
              </a:ext>
            </a:extLst>
          </p:cNvPr>
          <p:cNvSpPr txBox="1"/>
          <p:nvPr/>
        </p:nvSpPr>
        <p:spPr>
          <a:xfrm>
            <a:off x="1089330" y="434583"/>
            <a:ext cx="10460041" cy="4745082"/>
          </a:xfrm>
          <a:prstGeom prst="rect">
            <a:avLst/>
          </a:prstGeom>
          <a:noFill/>
        </p:spPr>
        <p:txBody>
          <a:bodyPr wrap="square">
            <a:spAutoFit/>
          </a:bodyPr>
          <a:lstStyle/>
          <a:p>
            <a:pPr lvl="0" algn="ctr">
              <a:lnSpc>
                <a:spcPct val="107000"/>
              </a:lnSpc>
            </a:pPr>
            <a:r>
              <a:rPr lang="en-US" sz="2800" b="1" dirty="0">
                <a:effectLst/>
                <a:ea typeface="Calibri" panose="020F0502020204030204" pitchFamily="34" charset="0"/>
                <a:cs typeface="Times New Roman" panose="02020603050405020304" pitchFamily="18" charset="0"/>
              </a:rPr>
              <a:t>Sandyford Business District</a:t>
            </a:r>
          </a:p>
          <a:p>
            <a:pPr lvl="0" algn="ctr">
              <a:lnSpc>
                <a:spcPct val="107000"/>
              </a:lnSpc>
            </a:pPr>
            <a:r>
              <a:rPr lang="en-US" sz="2800" b="1" dirty="0">
                <a:ea typeface="Calibri" panose="020F0502020204030204" pitchFamily="34" charset="0"/>
                <a:cs typeface="Times New Roman" panose="02020603050405020304" pitchFamily="18" charset="0"/>
              </a:rPr>
              <a:t>Building Local Connections:</a:t>
            </a:r>
            <a:r>
              <a:rPr lang="en-US" sz="2800" b="1" dirty="0">
                <a:effectLst/>
                <a:ea typeface="Calibri" panose="020F0502020204030204" pitchFamily="34" charset="0"/>
                <a:cs typeface="Times New Roman" panose="02020603050405020304" pitchFamily="18" charset="0"/>
              </a:rPr>
              <a:t> </a:t>
            </a:r>
          </a:p>
          <a:p>
            <a:pPr lvl="0" algn="ctr">
              <a:lnSpc>
                <a:spcPct val="107000"/>
              </a:lnSpc>
            </a:pPr>
            <a:r>
              <a:rPr lang="en-GB" sz="2800" b="1" dirty="0"/>
              <a:t>Additional MOUs</a:t>
            </a:r>
          </a:p>
          <a:p>
            <a:pPr lvl="0" algn="ctr">
              <a:lnSpc>
                <a:spcPct val="107000"/>
              </a:lnSpc>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Aptos" panose="020B0004020202020204" pitchFamily="34" charset="0"/>
                <a:cs typeface="Times New Roman" panose="02020603050405020304" pitchFamily="18" charset="0"/>
              </a:rPr>
              <a:t>SBD has also recently signed MOUs </a:t>
            </a:r>
            <a:r>
              <a:rPr lang="en-US" dirty="0"/>
              <a:t>to foster collaboration on research, innovation, skills development, and strategic initiatives </a:t>
            </a:r>
          </a:p>
          <a:p>
            <a:pPr>
              <a:lnSpc>
                <a:spcPct val="107000"/>
              </a:lnSpc>
              <a:spcAft>
                <a:spcPts val="800"/>
              </a:spcAft>
            </a:pPr>
            <a:endParaRPr lang="en-US" dirty="0"/>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Aptos" panose="020B0004020202020204" pitchFamily="34" charset="0"/>
                <a:cs typeface="Times New Roman" panose="02020603050405020304" pitchFamily="18" charset="0"/>
              </a:rPr>
              <a:t>Institute of Art ,Design and Technology (IADT)</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Aptos" panose="020B0004020202020204" pitchFamily="34" charset="0"/>
                <a:cs typeface="Times New Roman" panose="02020603050405020304" pitchFamily="18" charset="0"/>
              </a:rPr>
              <a:t>Irish Management Institute (IMI)</a:t>
            </a:r>
          </a:p>
          <a:p>
            <a:pPr marL="285750" indent="-285750">
              <a:lnSpc>
                <a:spcPct val="107000"/>
              </a:lnSpc>
              <a:spcAft>
                <a:spcPts val="800"/>
              </a:spcAft>
              <a:buFont typeface="Arial" panose="020B0604020202020204" pitchFamily="34" charset="0"/>
              <a:buChar char="•"/>
            </a:pPr>
            <a:endParaRPr lang="en-US" dirty="0">
              <a:latin typeface="Calibri" panose="020F050202020403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US" dirty="0">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96230C84-5DC1-0801-7C9C-72B778DEC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0448" y="0"/>
            <a:ext cx="1946780" cy="1844698"/>
          </a:xfrm>
          <a:prstGeom prst="rect">
            <a:avLst/>
          </a:prstGeom>
        </p:spPr>
      </p:pic>
      <p:pic>
        <p:nvPicPr>
          <p:cNvPr id="4" name="Picture 3">
            <a:extLst>
              <a:ext uri="{FF2B5EF4-FFF2-40B4-BE49-F238E27FC236}">
                <a16:creationId xmlns:a16="http://schemas.microsoft.com/office/drawing/2014/main" id="{97F78F0B-F311-70D7-38FE-35864F9A3B06}"/>
              </a:ext>
            </a:extLst>
          </p:cNvPr>
          <p:cNvPicPr>
            <a:picLocks noChangeAspect="1"/>
          </p:cNvPicPr>
          <p:nvPr/>
        </p:nvPicPr>
        <p:blipFill>
          <a:blip r:embed="rId3"/>
          <a:stretch>
            <a:fillRect/>
          </a:stretch>
        </p:blipFill>
        <p:spPr>
          <a:xfrm>
            <a:off x="1702170" y="4494058"/>
            <a:ext cx="2006369" cy="1886784"/>
          </a:xfrm>
          <a:prstGeom prst="rect">
            <a:avLst/>
          </a:prstGeom>
        </p:spPr>
      </p:pic>
      <p:pic>
        <p:nvPicPr>
          <p:cNvPr id="9" name="Picture 8">
            <a:extLst>
              <a:ext uri="{FF2B5EF4-FFF2-40B4-BE49-F238E27FC236}">
                <a16:creationId xmlns:a16="http://schemas.microsoft.com/office/drawing/2014/main" id="{F265AAC4-1592-41AE-10EE-AC8CE30ED03E}"/>
              </a:ext>
            </a:extLst>
          </p:cNvPr>
          <p:cNvPicPr>
            <a:picLocks noChangeAspect="1"/>
          </p:cNvPicPr>
          <p:nvPr/>
        </p:nvPicPr>
        <p:blipFill>
          <a:blip r:embed="rId4"/>
          <a:stretch>
            <a:fillRect/>
          </a:stretch>
        </p:blipFill>
        <p:spPr>
          <a:xfrm>
            <a:off x="9323869" y="4428247"/>
            <a:ext cx="2331922" cy="1425063"/>
          </a:xfrm>
          <a:prstGeom prst="rect">
            <a:avLst/>
          </a:prstGeom>
        </p:spPr>
      </p:pic>
      <p:pic>
        <p:nvPicPr>
          <p:cNvPr id="11" name="Picture 10" descr="A logo for a company&#10;&#10;AI-generated content may be incorrect.">
            <a:extLst>
              <a:ext uri="{FF2B5EF4-FFF2-40B4-BE49-F238E27FC236}">
                <a16:creationId xmlns:a16="http://schemas.microsoft.com/office/drawing/2014/main" id="{DDD39BC0-704B-799C-97EF-18D48DA7B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3104" y="3955107"/>
            <a:ext cx="2389632" cy="2371344"/>
          </a:xfrm>
          <a:prstGeom prst="rect">
            <a:avLst/>
          </a:prstGeom>
        </p:spPr>
      </p:pic>
    </p:spTree>
    <p:extLst>
      <p:ext uri="{BB962C8B-B14F-4D97-AF65-F5344CB8AC3E}">
        <p14:creationId xmlns:p14="http://schemas.microsoft.com/office/powerpoint/2010/main" val="480103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2780-310D-7ACD-5F15-FD95423CFA1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E4B76D9-AE4E-EBF8-9493-138633C20CD0}"/>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ECB8EC2C-AE95-BEE5-B556-1F19C2E15DCC}"/>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7F5F60CB-0CC1-11BA-EA96-A38D418E5A45}"/>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77F26A49-770A-8518-78FF-C1ED8E62F717}"/>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6BF9B834-E6F4-76D9-22BE-2768476703BC}"/>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91F32973-A76E-377C-032D-BC69331D47BA}"/>
              </a:ext>
            </a:extLst>
          </p:cNvPr>
          <p:cNvSpPr txBox="1"/>
          <p:nvPr/>
        </p:nvSpPr>
        <p:spPr>
          <a:xfrm>
            <a:off x="1099058" y="599953"/>
            <a:ext cx="10460041" cy="2893100"/>
          </a:xfrm>
          <a:prstGeom prst="rect">
            <a:avLst/>
          </a:prstGeom>
          <a:noFill/>
        </p:spPr>
        <p:txBody>
          <a:bodyPr wrap="square" lIns="91440" tIns="45720" rIns="91440" bIns="45720" anchor="t">
            <a:spAutoFit/>
          </a:bodyPr>
          <a:lstStyle/>
          <a:p>
            <a:pPr algn="ctr"/>
            <a:r>
              <a:rPr lang="en-US" sz="2800" b="1" dirty="0">
                <a:cs typeface="Calibri"/>
              </a:rPr>
              <a:t>SBD Tariff Briefing:</a:t>
            </a:r>
          </a:p>
          <a:p>
            <a:pPr>
              <a:buNone/>
            </a:pPr>
            <a:r>
              <a:rPr lang="en-US" sz="2800" b="1" dirty="0">
                <a:cs typeface="Calibri"/>
              </a:rPr>
              <a:t>		</a:t>
            </a:r>
            <a:r>
              <a:rPr lang="en-GB" sz="2800" b="1" dirty="0"/>
              <a:t>Impacts &amp; Insights for Sandyford Businesses</a:t>
            </a:r>
            <a:endParaRPr lang="en-GB" sz="2800" dirty="0"/>
          </a:p>
          <a:p>
            <a:pPr>
              <a:buFont typeface="Arial" panose="020B0604020202020204" pitchFamily="34" charset="0"/>
              <a:buChar char="•"/>
            </a:pPr>
            <a:endParaRPr lang="en-GB" dirty="0"/>
          </a:p>
          <a:p>
            <a:endParaRPr lang="en-US" dirty="0"/>
          </a:p>
          <a:p>
            <a:r>
              <a:rPr lang="en-US" dirty="0"/>
              <a:t>On May 1</a:t>
            </a:r>
            <a:r>
              <a:rPr lang="en-US" baseline="30000" dirty="0"/>
              <a:t>st</a:t>
            </a:r>
            <a:r>
              <a:rPr lang="en-US" dirty="0"/>
              <a:t> SBD hosted an exclusive briefing for local business leaders on the implications of U.S. tariffs for Irish businesses. Minister Neale Richmond TD delivered the keynote, with expert insights from Daniel Mulhall, Carol Boyne Lynch, and Terence Deacon</a:t>
            </a:r>
          </a:p>
          <a:p>
            <a:endParaRPr lang="en-US" dirty="0"/>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Logo, company name&#10;&#10;Description automatically generated">
            <a:extLst>
              <a:ext uri="{FF2B5EF4-FFF2-40B4-BE49-F238E27FC236}">
                <a16:creationId xmlns:a16="http://schemas.microsoft.com/office/drawing/2014/main" id="{5716BA83-E48E-C5A5-6A3E-842161433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5220" y="0"/>
            <a:ext cx="1946780" cy="1844698"/>
          </a:xfrm>
          <a:prstGeom prst="rect">
            <a:avLst/>
          </a:prstGeom>
        </p:spPr>
      </p:pic>
      <p:pic>
        <p:nvPicPr>
          <p:cNvPr id="8" name="Picture 7">
            <a:extLst>
              <a:ext uri="{FF2B5EF4-FFF2-40B4-BE49-F238E27FC236}">
                <a16:creationId xmlns:a16="http://schemas.microsoft.com/office/drawing/2014/main" id="{4E5E2C34-C26C-3F46-F77A-6BBC6BBE1D01}"/>
              </a:ext>
            </a:extLst>
          </p:cNvPr>
          <p:cNvPicPr>
            <a:picLocks noChangeAspect="1"/>
          </p:cNvPicPr>
          <p:nvPr/>
        </p:nvPicPr>
        <p:blipFill>
          <a:blip r:embed="rId3"/>
          <a:stretch>
            <a:fillRect/>
          </a:stretch>
        </p:blipFill>
        <p:spPr>
          <a:xfrm>
            <a:off x="2698584" y="3542059"/>
            <a:ext cx="6117977" cy="3197439"/>
          </a:xfrm>
          <a:prstGeom prst="rect">
            <a:avLst/>
          </a:prstGeom>
        </p:spPr>
      </p:pic>
    </p:spTree>
    <p:extLst>
      <p:ext uri="{BB962C8B-B14F-4D97-AF65-F5344CB8AC3E}">
        <p14:creationId xmlns:p14="http://schemas.microsoft.com/office/powerpoint/2010/main" val="988215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054CA-D8DA-26D9-D308-56BA4FAA401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E4FE965-01A3-1FEF-42C1-F995B0D20A9E}"/>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0C73C173-3C87-B2BE-B7CA-BA1B8BBDA8E1}"/>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E7EECDA3-AC8B-DC7C-7FD7-B466A9517F13}"/>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CC1A72B9-2A3F-4543-9E3D-043EDF0BDC43}"/>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DA29A5A8-053D-6498-EFB8-4D6DB7340EBE}"/>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63B78DE8-5617-0416-C1EC-6068EA465E26}"/>
              </a:ext>
            </a:extLst>
          </p:cNvPr>
          <p:cNvSpPr txBox="1"/>
          <p:nvPr/>
        </p:nvSpPr>
        <p:spPr>
          <a:xfrm>
            <a:off x="1089330" y="434583"/>
            <a:ext cx="10460041" cy="3470887"/>
          </a:xfrm>
          <a:prstGeom prst="rect">
            <a:avLst/>
          </a:prstGeom>
          <a:noFill/>
        </p:spPr>
        <p:txBody>
          <a:bodyPr wrap="square">
            <a:spAutoFit/>
          </a:bodyPr>
          <a:lstStyle/>
          <a:p>
            <a:pPr lvl="0">
              <a:lnSpc>
                <a:spcPct val="107000"/>
              </a:lnSpc>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New Sustainability Advisor Joins SBD</a:t>
            </a:r>
          </a:p>
          <a:p>
            <a:pPr>
              <a:lnSpc>
                <a:spcPct val="107000"/>
              </a:lnSpc>
              <a:spcAft>
                <a:spcPts val="800"/>
              </a:spcAft>
            </a:pP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dirty="0"/>
              <a:t>Dr. Aodhan Newsholme appointed as consultant &amp; advisor on the circular economy</a:t>
            </a:r>
          </a:p>
          <a:p>
            <a:pPr marL="285750" indent="-285750">
              <a:buFont typeface="Arial" panose="020B0604020202020204" pitchFamily="34" charset="0"/>
              <a:buChar char="•"/>
            </a:pPr>
            <a:r>
              <a:rPr lang="en-US" dirty="0"/>
              <a:t>Lecturer at Munster Technological University &amp; member of IKC3 (Ireland's Knowledge Centre for Carbon, Climate &amp; Community Action)</a:t>
            </a:r>
          </a:p>
          <a:p>
            <a:pPr marL="285750" indent="-285750">
              <a:buFont typeface="Arial" panose="020B0604020202020204" pitchFamily="34" charset="0"/>
              <a:buChar char="•"/>
            </a:pPr>
            <a:r>
              <a:rPr lang="en-US" dirty="0"/>
              <a:t>Brings expertise in academic research &amp; global supply chain management</a:t>
            </a:r>
          </a:p>
          <a:p>
            <a:pPr marL="285750" indent="-285750">
              <a:buFont typeface="Arial" panose="020B0604020202020204" pitchFamily="34" charset="0"/>
              <a:buChar char="•"/>
            </a:pPr>
            <a:r>
              <a:rPr lang="en-US" dirty="0"/>
              <a:t>Voluntary role to guide sustainability initiatives in Sandyford Business District (SBD)</a:t>
            </a:r>
          </a:p>
          <a:p>
            <a:pPr marL="285750" indent="-285750">
              <a:buFont typeface="Arial" panose="020B0604020202020204" pitchFamily="34" charset="0"/>
              <a:buChar char="•"/>
            </a:pPr>
            <a:r>
              <a:rPr lang="en-US" dirty="0"/>
              <a:t>Focus areas include integrating circular economy principles &amp; supporting projects like Circular-PSP</a:t>
            </a:r>
          </a:p>
          <a:p>
            <a:pPr marL="285750" indent="-285750">
              <a:buFont typeface="Arial" panose="020B0604020202020204" pitchFamily="34" charset="0"/>
              <a:buChar char="•"/>
            </a:pPr>
            <a:r>
              <a:rPr lang="en-US" dirty="0"/>
              <a:t>Key to advancing carbon reduction, biodiversity enhancement &amp; SBD’s sustainable transformation</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753111DE-5FC9-7E6A-A7F2-6E01C3917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4528" y="0"/>
            <a:ext cx="1946780" cy="1844698"/>
          </a:xfrm>
          <a:prstGeom prst="rect">
            <a:avLst/>
          </a:prstGeom>
        </p:spPr>
      </p:pic>
      <p:pic>
        <p:nvPicPr>
          <p:cNvPr id="2050" name="Picture 2" descr="No alternative text description for this image">
            <a:extLst>
              <a:ext uri="{FF2B5EF4-FFF2-40B4-BE49-F238E27FC236}">
                <a16:creationId xmlns:a16="http://schemas.microsoft.com/office/drawing/2014/main" id="{2E1A9DA2-C1F3-9626-BAD3-8CFEDB10D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1333" y="3752850"/>
            <a:ext cx="3305175"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688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40E50-0EFD-314E-56E8-0EE6ED5F3D3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3769FC6-71A4-EC5D-64F7-48D1375E56E8}"/>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612F51C1-3476-1593-FFEF-96719C3ECDC2}"/>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F4E60310-6E07-B852-E6EE-E859008AD817}"/>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10AF9A69-E6B2-6A7B-F414-E5608EE72423}"/>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ABE775E6-E426-FE38-1418-C4571020F016}"/>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24144FFD-7D58-FC41-CC9B-E55F0991DAE4}"/>
              </a:ext>
            </a:extLst>
          </p:cNvPr>
          <p:cNvSpPr txBox="1"/>
          <p:nvPr/>
        </p:nvSpPr>
        <p:spPr>
          <a:xfrm>
            <a:off x="1089330" y="434583"/>
            <a:ext cx="10460041" cy="2585644"/>
          </a:xfrm>
          <a:prstGeom prst="rect">
            <a:avLst/>
          </a:prstGeom>
          <a:noFill/>
        </p:spPr>
        <p:txBody>
          <a:bodyPr wrap="square">
            <a:spAutoFit/>
          </a:bodyPr>
          <a:lstStyle/>
          <a:p>
            <a:pPr lvl="0">
              <a:lnSpc>
                <a:spcPct val="107000"/>
              </a:lnSpc>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SBD Meets Deputy James Geoghegan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Discuss Investment and Safety Priorities</a:t>
            </a:r>
          </a:p>
          <a:p>
            <a:pPr>
              <a:lnSpc>
                <a:spcPct val="107000"/>
              </a:lnSpc>
              <a:spcAft>
                <a:spcPts val="800"/>
              </a:spcAft>
            </a:pP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dirty="0"/>
              <a:t>On May 26</a:t>
            </a:r>
            <a:r>
              <a:rPr lang="en-US" baseline="30000" dirty="0"/>
              <a:t>th</a:t>
            </a:r>
            <a:r>
              <a:rPr lang="en-US" dirty="0"/>
              <a:t> we met Deputy James Geoghegan at Leinster House to discuss The District’s priorities, including investment, economic growth, and improving safety and public confidence in Dublin, with a view to ongoing collaboration.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53D53CE1-18DF-3E7B-BFA9-A50EA08D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9280" y="42363"/>
            <a:ext cx="1946780" cy="1844698"/>
          </a:xfrm>
          <a:prstGeom prst="rect">
            <a:avLst/>
          </a:prstGeom>
        </p:spPr>
      </p:pic>
      <p:pic>
        <p:nvPicPr>
          <p:cNvPr id="4" name="Picture 3">
            <a:extLst>
              <a:ext uri="{FF2B5EF4-FFF2-40B4-BE49-F238E27FC236}">
                <a16:creationId xmlns:a16="http://schemas.microsoft.com/office/drawing/2014/main" id="{FA4BF03D-C46E-0870-2C23-5564AEC4C9B3}"/>
              </a:ext>
            </a:extLst>
          </p:cNvPr>
          <p:cNvPicPr>
            <a:picLocks noChangeAspect="1"/>
          </p:cNvPicPr>
          <p:nvPr/>
        </p:nvPicPr>
        <p:blipFill>
          <a:blip r:embed="rId3"/>
          <a:stretch>
            <a:fillRect/>
          </a:stretch>
        </p:blipFill>
        <p:spPr>
          <a:xfrm>
            <a:off x="4642359" y="2792517"/>
            <a:ext cx="3353981" cy="3902924"/>
          </a:xfrm>
          <a:prstGeom prst="rect">
            <a:avLst/>
          </a:prstGeom>
        </p:spPr>
      </p:pic>
    </p:spTree>
    <p:extLst>
      <p:ext uri="{BB962C8B-B14F-4D97-AF65-F5344CB8AC3E}">
        <p14:creationId xmlns:p14="http://schemas.microsoft.com/office/powerpoint/2010/main" val="660354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DB6D-2E7B-BC50-7FA6-4590640BF1E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EDEC720-A9C7-0A8A-6142-4D2D1C1F1988}"/>
              </a:ext>
            </a:extLst>
          </p:cNvPr>
          <p:cNvSpPr/>
          <p:nvPr/>
        </p:nvSpPr>
        <p:spPr>
          <a:xfrm>
            <a:off x="0" y="0"/>
            <a:ext cx="271236" cy="1717221"/>
          </a:xfrm>
          <a:prstGeom prst="rect">
            <a:avLst/>
          </a:prstGeom>
          <a:solidFill>
            <a:srgbClr val="6AB03E"/>
          </a:solidFill>
        </p:spPr>
        <p:txBody>
          <a:bodyPr/>
          <a:lstStyle/>
          <a:p>
            <a:endParaRPr lang="en-GB" dirty="0"/>
          </a:p>
        </p:txBody>
      </p:sp>
      <p:sp>
        <p:nvSpPr>
          <p:cNvPr id="5" name="AutoShape 5">
            <a:extLst>
              <a:ext uri="{FF2B5EF4-FFF2-40B4-BE49-F238E27FC236}">
                <a16:creationId xmlns:a16="http://schemas.microsoft.com/office/drawing/2014/main" id="{C18A626C-17B6-E56F-7561-3DB59A97234D}"/>
              </a:ext>
            </a:extLst>
          </p:cNvPr>
          <p:cNvSpPr/>
          <p:nvPr/>
        </p:nvSpPr>
        <p:spPr>
          <a:xfrm>
            <a:off x="0" y="1713593"/>
            <a:ext cx="271236" cy="1717221"/>
          </a:xfrm>
          <a:prstGeom prst="rect">
            <a:avLst/>
          </a:prstGeom>
          <a:solidFill>
            <a:srgbClr val="F4A72E"/>
          </a:solidFill>
        </p:spPr>
        <p:txBody>
          <a:bodyPr/>
          <a:lstStyle/>
          <a:p>
            <a:endParaRPr lang="en-GB" dirty="0"/>
          </a:p>
        </p:txBody>
      </p:sp>
      <p:sp>
        <p:nvSpPr>
          <p:cNvPr id="6" name="AutoShape 6">
            <a:extLst>
              <a:ext uri="{FF2B5EF4-FFF2-40B4-BE49-F238E27FC236}">
                <a16:creationId xmlns:a16="http://schemas.microsoft.com/office/drawing/2014/main" id="{BF94B558-0D41-731B-7282-4D44FE5BAE38}"/>
              </a:ext>
            </a:extLst>
          </p:cNvPr>
          <p:cNvSpPr/>
          <p:nvPr/>
        </p:nvSpPr>
        <p:spPr>
          <a:xfrm>
            <a:off x="0" y="3427186"/>
            <a:ext cx="271236" cy="1717221"/>
          </a:xfrm>
          <a:prstGeom prst="rect">
            <a:avLst/>
          </a:prstGeom>
          <a:solidFill>
            <a:srgbClr val="C8322A"/>
          </a:solidFill>
        </p:spPr>
        <p:txBody>
          <a:bodyPr/>
          <a:lstStyle/>
          <a:p>
            <a:endParaRPr lang="en-GB" dirty="0"/>
          </a:p>
        </p:txBody>
      </p:sp>
      <p:sp>
        <p:nvSpPr>
          <p:cNvPr id="7" name="AutoShape 7">
            <a:extLst>
              <a:ext uri="{FF2B5EF4-FFF2-40B4-BE49-F238E27FC236}">
                <a16:creationId xmlns:a16="http://schemas.microsoft.com/office/drawing/2014/main" id="{DD8ADE57-2CF0-B41C-70C3-36FF492A10C9}"/>
              </a:ext>
            </a:extLst>
          </p:cNvPr>
          <p:cNvSpPr/>
          <p:nvPr/>
        </p:nvSpPr>
        <p:spPr>
          <a:xfrm>
            <a:off x="0" y="5140779"/>
            <a:ext cx="271236" cy="1717221"/>
          </a:xfrm>
          <a:prstGeom prst="rect">
            <a:avLst/>
          </a:prstGeom>
          <a:solidFill>
            <a:srgbClr val="2B7CB8"/>
          </a:solidFill>
        </p:spPr>
        <p:txBody>
          <a:bodyPr/>
          <a:lstStyle/>
          <a:p>
            <a:endParaRPr lang="en-GB" dirty="0"/>
          </a:p>
        </p:txBody>
      </p:sp>
      <p:sp>
        <p:nvSpPr>
          <p:cNvPr id="14" name="Rectangle 1">
            <a:extLst>
              <a:ext uri="{FF2B5EF4-FFF2-40B4-BE49-F238E27FC236}">
                <a16:creationId xmlns:a16="http://schemas.microsoft.com/office/drawing/2014/main" id="{3CFC9C60-ACE5-D3EE-39D6-5BE3C0AEA656}"/>
              </a:ext>
            </a:extLst>
          </p:cNvPr>
          <p:cNvSpPr>
            <a:spLocks noChangeArrowheads="1"/>
          </p:cNvSpPr>
          <p:nvPr/>
        </p:nvSpPr>
        <p:spPr bwMode="auto">
          <a:xfrm>
            <a:off x="1285950" y="3327845"/>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endParaRPr lang="en-GB" sz="1200" dirty="0"/>
          </a:p>
        </p:txBody>
      </p:sp>
      <p:sp>
        <p:nvSpPr>
          <p:cNvPr id="17" name="TextBox 16">
            <a:extLst>
              <a:ext uri="{FF2B5EF4-FFF2-40B4-BE49-F238E27FC236}">
                <a16:creationId xmlns:a16="http://schemas.microsoft.com/office/drawing/2014/main" id="{5641EF11-D6C0-16BC-5576-415F08B04AB1}"/>
              </a:ext>
            </a:extLst>
          </p:cNvPr>
          <p:cNvSpPr txBox="1"/>
          <p:nvPr/>
        </p:nvSpPr>
        <p:spPr>
          <a:xfrm>
            <a:off x="1089330" y="434583"/>
            <a:ext cx="10460041" cy="3741665"/>
          </a:xfrm>
          <a:prstGeom prst="rect">
            <a:avLst/>
          </a:prstGeom>
          <a:noFill/>
        </p:spPr>
        <p:txBody>
          <a:bodyPr wrap="square">
            <a:spAutoFit/>
          </a:bodyPr>
          <a:lstStyle/>
          <a:p>
            <a:pPr lvl="0">
              <a:lnSpc>
                <a:spcPct val="107000"/>
              </a:lnSpc>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SBD Briefing Session for TD and Councillors</a:t>
            </a:r>
          </a:p>
          <a:p>
            <a:pPr>
              <a:lnSpc>
                <a:spcPct val="107000"/>
              </a:lnSpc>
              <a:spcAft>
                <a:spcPts val="800"/>
              </a:spcAft>
            </a:pPr>
            <a:endParaRPr lang="en-US" sz="1800" dirty="0">
              <a:effectLst/>
              <a:latin typeface="Calibri" panose="020F0502020204030204" pitchFamily="34" charset="0"/>
              <a:ea typeface="Aptos" panose="020B0004020202020204" pitchFamily="34" charset="0"/>
              <a:cs typeface="Times New Roman" panose="02020603050405020304" pitchFamily="18" charset="0"/>
            </a:endParaRPr>
          </a:p>
          <a:p>
            <a:r>
              <a:rPr lang="en-GB" dirty="0"/>
              <a:t>On May 12</a:t>
            </a:r>
            <a:r>
              <a:rPr lang="en-GB" baseline="30000" dirty="0"/>
              <a:t>th</a:t>
            </a:r>
            <a:r>
              <a:rPr lang="en-GB" dirty="0"/>
              <a:t> We hosted another engaging briefing session for TDs and DLRCC Councillors.</a:t>
            </a:r>
          </a:p>
          <a:p>
            <a:r>
              <a:rPr lang="en-GB" dirty="0"/>
              <a:t> </a:t>
            </a:r>
          </a:p>
          <a:p>
            <a:r>
              <a:rPr lang="en-GB" dirty="0"/>
              <a:t>At the meeting we provided key updates and insights on our recent activities and priorities for The District and stressed the importance of continued collaboration and the focus on strategic priorities:</a:t>
            </a:r>
          </a:p>
          <a:p>
            <a:endParaRPr lang="en-GB" dirty="0"/>
          </a:p>
          <a:p>
            <a:r>
              <a:rPr lang="en-GB" dirty="0"/>
              <a:t>• Sandyford Urban Framework Plan</a:t>
            </a:r>
          </a:p>
          <a:p>
            <a:r>
              <a:rPr lang="en-GB" dirty="0"/>
              <a:t>• </a:t>
            </a:r>
            <a:r>
              <a:rPr lang="en-US" dirty="0">
                <a:ea typeface="Aptos" panose="020B0004020202020204" pitchFamily="34" charset="0"/>
                <a:cs typeface="Times New Roman" panose="02020603050405020304" pitchFamily="18" charset="0"/>
              </a:rPr>
              <a:t>A community centre located in Sandyford Business District - Imaginosity</a:t>
            </a:r>
            <a:endParaRPr lang="en-GB" dirty="0">
              <a:ea typeface="Aptos" panose="020B0004020202020204" pitchFamily="34" charset="0"/>
              <a:cs typeface="Times New Roman" panose="02020603050405020304" pitchFamily="18" charset="0"/>
            </a:endParaRPr>
          </a:p>
          <a:p>
            <a:r>
              <a:rPr lang="en-GB" dirty="0"/>
              <a:t>• Public access to the Stillorgan Reservoir</a:t>
            </a:r>
          </a:p>
          <a:p>
            <a:r>
              <a:rPr lang="en-GB" dirty="0"/>
              <a:t>• Junction 14 and Cycle Lanes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DC02E7DC-D35E-8BFF-EEE4-5B58EDA8B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5648" y="0"/>
            <a:ext cx="1946780" cy="1844698"/>
          </a:xfrm>
          <a:prstGeom prst="rect">
            <a:avLst/>
          </a:prstGeom>
        </p:spPr>
      </p:pic>
      <p:pic>
        <p:nvPicPr>
          <p:cNvPr id="4098" name="Picture 2" descr="No alternative text description for this image">
            <a:extLst>
              <a:ext uri="{FF2B5EF4-FFF2-40B4-BE49-F238E27FC236}">
                <a16:creationId xmlns:a16="http://schemas.microsoft.com/office/drawing/2014/main" id="{C5799298-17A2-E421-E4E1-570447E6E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7521" y="4037362"/>
            <a:ext cx="3444240" cy="25831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o alternative text description for this image">
            <a:extLst>
              <a:ext uri="{FF2B5EF4-FFF2-40B4-BE49-F238E27FC236}">
                <a16:creationId xmlns:a16="http://schemas.microsoft.com/office/drawing/2014/main" id="{D13A5B27-E658-56C4-E6AA-77D41C7F1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4037362"/>
            <a:ext cx="3444240" cy="258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430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AA4EB7CA79D42972D323741DF2CD9" ma:contentTypeVersion="15" ma:contentTypeDescription="Create a new document." ma:contentTypeScope="" ma:versionID="d253d9e249e5c635c5c21859f31c2cf2">
  <xsd:schema xmlns:xsd="http://www.w3.org/2001/XMLSchema" xmlns:xs="http://www.w3.org/2001/XMLSchema" xmlns:p="http://schemas.microsoft.com/office/2006/metadata/properties" xmlns:ns3="d88ada06-5f33-4656-90d0-d5d0f8503e65" targetNamespace="http://schemas.microsoft.com/office/2006/metadata/properties" ma:root="true" ma:fieldsID="7c2267e638560389f450e59e3506dd11" ns3:_="">
    <xsd:import namespace="d88ada06-5f33-4656-90d0-d5d0f8503e6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_activity" minOccurs="0"/>
                <xsd:element ref="ns3:MediaServiceAutoTags" minOccurs="0"/>
                <xsd:element ref="ns3:MediaServiceObjectDetectorVersions" minOccurs="0"/>
                <xsd:element ref="ns3:MediaServiceLocation" minOccurs="0"/>
                <xsd:element ref="ns3:MediaServiceGenerationTime" minOccurs="0"/>
                <xsd:element ref="ns3:MediaServiceEventHashCode" minOccurs="0"/>
                <xsd:element ref="ns3:MediaServiceSearchProperties" minOccurs="0"/>
                <xsd:element ref="ns3:MediaServiceSystem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ada06-5f33-4656-90d0-d5d0f8503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_activity" ma:index="14"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88ada06-5f33-4656-90d0-d5d0f8503e6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83ABD2-5A5A-4614-B517-BF677246F6F7}">
  <ds:schemaRefs>
    <ds:schemaRef ds:uri="d88ada06-5f33-4656-90d0-d5d0f8503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C9FB85-E4B7-436A-8069-B5BD094D78F7}">
  <ds:schemaRefs>
    <ds:schemaRef ds:uri="http://schemas.openxmlformats.org/package/2006/metadata/core-properties"/>
    <ds:schemaRef ds:uri="http://www.w3.org/XML/1998/namespace"/>
    <ds:schemaRef ds:uri="http://schemas.microsoft.com/office/2006/documentManagement/types"/>
    <ds:schemaRef ds:uri="http://purl.org/dc/elements/1.1/"/>
    <ds:schemaRef ds:uri="http://purl.org/dc/terms/"/>
    <ds:schemaRef ds:uri="d88ada06-5f33-4656-90d0-d5d0f8503e65"/>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53D80A6-E408-4C2E-A0E0-13D58507C3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551</TotalTime>
  <Words>1017</Words>
  <Application>Microsoft Office PowerPoint</Application>
  <PresentationFormat>Widescreen</PresentationFormat>
  <Paragraphs>132</Paragraphs>
  <Slides>16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Niamh Egan</dc:creator>
  <cp:lastModifiedBy>Niamh Egan</cp:lastModifiedBy>
  <cp:revision>15</cp:revision>
  <cp:lastPrinted>2025-01-16T11:43:03Z</cp:lastPrinted>
  <dcterms:created xsi:type="dcterms:W3CDTF">2023-12-20T10:58:51Z</dcterms:created>
  <dcterms:modified xsi:type="dcterms:W3CDTF">2025-06-24T09:01:43Z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0x010100AE6AA4EB7CA79D42972D323741DF2CD9</vt:lpwstr>
  </property>
</Properties>
</file>