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02" r:id="rId5"/>
    <p:sldId id="334" r:id="rId6"/>
    <p:sldId id="335" r:id="rId7"/>
    <p:sldId id="345" r:id="rId8"/>
    <p:sldId id="336" r:id="rId9"/>
    <p:sldId id="321" r:id="rId10"/>
    <p:sldId id="343" r:id="rId11"/>
    <p:sldId id="331" r:id="rId12"/>
    <p:sldId id="309" r:id="rId13"/>
    <p:sldId id="338" r:id="rId14"/>
    <p:sldId id="341" r:id="rId15"/>
    <p:sldId id="344" r:id="rId16"/>
    <p:sldId id="325" r:id="rId17"/>
    <p:sldId id="342" r:id="rId18"/>
    <p:sldId id="327"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21F4653-10C1-4AD5-97E3-29BE91CF4511}" type="datetimeFigureOut">
              <a:rPr lang="en-GB" smtClean="0"/>
              <a:t>05/09/2025</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DC22350-E208-49F4-A99D-988D881D33D5}" type="slidenum">
              <a:rPr lang="en-GB" smtClean="0"/>
              <a:t>‹#›</a:t>
            </a:fld>
            <a:endParaRPr lang="en-GB" dirty="0"/>
          </a:p>
        </p:txBody>
      </p:sp>
    </p:spTree>
    <p:extLst>
      <p:ext uri="{BB962C8B-B14F-4D97-AF65-F5344CB8AC3E}">
        <p14:creationId xmlns:p14="http://schemas.microsoft.com/office/powerpoint/2010/main" val="364379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22350-E208-49F4-A99D-988D881D33D5}" type="slidenum">
              <a:rPr lang="en-GB" smtClean="0"/>
              <a:t>11</a:t>
            </a:fld>
            <a:endParaRPr lang="en-GB" dirty="0"/>
          </a:p>
        </p:txBody>
      </p:sp>
    </p:spTree>
    <p:extLst>
      <p:ext uri="{BB962C8B-B14F-4D97-AF65-F5344CB8AC3E}">
        <p14:creationId xmlns:p14="http://schemas.microsoft.com/office/powerpoint/2010/main" val="144572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38CC7-EA1D-4B0D-894A-3CA73659E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9BE8E-5928-3CDE-0598-E4E09A7D6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C7B1E3-0CCC-ADB8-AE0D-23018E3CDF8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7C9EC8-43CC-A3AE-5417-95F708EBBCD9}"/>
              </a:ext>
            </a:extLst>
          </p:cNvPr>
          <p:cNvSpPr>
            <a:spLocks noGrp="1"/>
          </p:cNvSpPr>
          <p:nvPr>
            <p:ph type="sldNum" sz="quarter" idx="5"/>
          </p:nvPr>
        </p:nvSpPr>
        <p:spPr/>
        <p:txBody>
          <a:bodyPr/>
          <a:lstStyle/>
          <a:p>
            <a:fld id="{ADC22350-E208-49F4-A99D-988D881D33D5}" type="slidenum">
              <a:rPr lang="en-GB" smtClean="0"/>
              <a:t>12</a:t>
            </a:fld>
            <a:endParaRPr lang="en-GB" dirty="0"/>
          </a:p>
        </p:txBody>
      </p:sp>
    </p:spTree>
    <p:extLst>
      <p:ext uri="{BB962C8B-B14F-4D97-AF65-F5344CB8AC3E}">
        <p14:creationId xmlns:p14="http://schemas.microsoft.com/office/powerpoint/2010/main" val="278846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C804-1429-8EB7-B6B5-7BF37B303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457A1B-CB74-ED7B-6B32-0F37660672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A29AC1-624B-98DE-817A-A3BE2142A231}"/>
              </a:ext>
            </a:extLst>
          </p:cNvPr>
          <p:cNvSpPr>
            <a:spLocks noGrp="1"/>
          </p:cNvSpPr>
          <p:nvPr>
            <p:ph type="dt" sz="half" idx="10"/>
          </p:nvPr>
        </p:nvSpPr>
        <p:spPr/>
        <p:txBody>
          <a:bodyPr/>
          <a:lstStyle/>
          <a:p>
            <a:fld id="{D6C286A5-58B2-4949-9B24-8A4A343E5389}" type="datetimeFigureOut">
              <a:rPr lang="en-GB" smtClean="0"/>
              <a:t>05/09/2025</a:t>
            </a:fld>
            <a:endParaRPr lang="en-GB" dirty="0"/>
          </a:p>
        </p:txBody>
      </p:sp>
      <p:sp>
        <p:nvSpPr>
          <p:cNvPr id="5" name="Footer Placeholder 4">
            <a:extLst>
              <a:ext uri="{FF2B5EF4-FFF2-40B4-BE49-F238E27FC236}">
                <a16:creationId xmlns:a16="http://schemas.microsoft.com/office/drawing/2014/main" id="{6C153A48-35A4-1484-2984-3A7250AAC7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F10E3B3-B485-7852-52EE-6944BD984F6C}"/>
              </a:ext>
            </a:extLst>
          </p:cNvPr>
          <p:cNvSpPr>
            <a:spLocks noGrp="1"/>
          </p:cNvSpPr>
          <p:nvPr>
            <p:ph type="sldNum" sz="quarter" idx="12"/>
          </p:nvPr>
        </p:nvSpPr>
        <p:spPr/>
        <p:txBody>
          <a:bodyPr/>
          <a:lstStyle/>
          <a:p>
            <a:fld id="{7F07594A-0DF4-4781-8C9A-0D4A6EBFEC9E}" type="slidenum">
              <a:rPr lang="en-GB" smtClean="0"/>
              <a:t>‹#›</a:t>
            </a:fld>
            <a:endParaRPr lang="en-GB" dirty="0"/>
          </a:p>
        </p:txBody>
      </p:sp>
    </p:spTree>
    <p:extLst>
      <p:ext uri="{BB962C8B-B14F-4D97-AF65-F5344CB8AC3E}">
        <p14:creationId xmlns:p14="http://schemas.microsoft.com/office/powerpoint/2010/main" val="7366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C6FB-D007-9CE5-A319-54F954D707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99566D-D266-B8E3-29B4-C8EF8ECFCF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EAAF94-DC13-42C4-49D4-29CB60FBF4B3}"/>
              </a:ext>
            </a:extLst>
          </p:cNvPr>
          <p:cNvSpPr>
            <a:spLocks noGrp="1"/>
          </p:cNvSpPr>
          <p:nvPr>
            <p:ph type="dt" sz="half" idx="10"/>
          </p:nvPr>
        </p:nvSpPr>
        <p:spPr/>
        <p:txBody>
          <a:bodyPr/>
          <a:lstStyle/>
          <a:p>
            <a:fld id="{D6C286A5-58B2-4949-9B24-8A4A343E5389}" type="datetimeFigureOut">
              <a:rPr lang="en-GB" smtClean="0"/>
              <a:t>05/09/2025</a:t>
            </a:fld>
            <a:endParaRPr lang="en-GB" dirty="0"/>
          </a:p>
        </p:txBody>
      </p:sp>
      <p:sp>
        <p:nvSpPr>
          <p:cNvPr id="5" name="Footer Placeholder 4">
            <a:extLst>
              <a:ext uri="{FF2B5EF4-FFF2-40B4-BE49-F238E27FC236}">
                <a16:creationId xmlns:a16="http://schemas.microsoft.com/office/drawing/2014/main" id="{B3CDC119-F07C-695C-B586-CA0CC6623BC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25F641F-2280-96D7-80C6-BD3FE4B82A14}"/>
              </a:ext>
            </a:extLst>
          </p:cNvPr>
          <p:cNvSpPr>
            <a:spLocks noGrp="1"/>
          </p:cNvSpPr>
          <p:nvPr>
            <p:ph type="sldNum" sz="quarter" idx="12"/>
          </p:nvPr>
        </p:nvSpPr>
        <p:spPr/>
        <p:txBody>
          <a:bodyPr/>
          <a:lstStyle/>
          <a:p>
            <a:fld id="{7F07594A-0DF4-4781-8C9A-0D4A6EBFEC9E}" type="slidenum">
              <a:rPr lang="en-GB" smtClean="0"/>
              <a:t>‹#›</a:t>
            </a:fld>
            <a:endParaRPr lang="en-GB" dirty="0"/>
          </a:p>
        </p:txBody>
      </p:sp>
    </p:spTree>
    <p:extLst>
      <p:ext uri="{BB962C8B-B14F-4D97-AF65-F5344CB8AC3E}">
        <p14:creationId xmlns:p14="http://schemas.microsoft.com/office/powerpoint/2010/main" val="92824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9C7E57-D14C-4E3D-0C89-DA7335C476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5EFA42-479D-59C0-6672-9F64ADF0FE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940778-D3F9-559C-50DA-D779B42A2A64}"/>
              </a:ext>
            </a:extLst>
          </p:cNvPr>
          <p:cNvSpPr>
            <a:spLocks noGrp="1"/>
          </p:cNvSpPr>
          <p:nvPr>
            <p:ph type="dt" sz="half" idx="10"/>
          </p:nvPr>
        </p:nvSpPr>
        <p:spPr/>
        <p:txBody>
          <a:bodyPr/>
          <a:lstStyle/>
          <a:p>
            <a:fld id="{D6C286A5-58B2-4949-9B24-8A4A343E5389}" type="datetimeFigureOut">
              <a:rPr lang="en-GB" smtClean="0"/>
              <a:t>05/09/2025</a:t>
            </a:fld>
            <a:endParaRPr lang="en-GB" dirty="0"/>
          </a:p>
        </p:txBody>
      </p:sp>
      <p:sp>
        <p:nvSpPr>
          <p:cNvPr id="5" name="Footer Placeholder 4">
            <a:extLst>
              <a:ext uri="{FF2B5EF4-FFF2-40B4-BE49-F238E27FC236}">
                <a16:creationId xmlns:a16="http://schemas.microsoft.com/office/drawing/2014/main" id="{569B57C7-DC18-53B3-1935-D25C685B30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AAAE7C-8540-695D-1203-9DDE9DB3EE7E}"/>
              </a:ext>
            </a:extLst>
          </p:cNvPr>
          <p:cNvSpPr>
            <a:spLocks noGrp="1"/>
          </p:cNvSpPr>
          <p:nvPr>
            <p:ph type="sldNum" sz="quarter" idx="12"/>
          </p:nvPr>
        </p:nvSpPr>
        <p:spPr/>
        <p:txBody>
          <a:bodyPr/>
          <a:lstStyle/>
          <a:p>
            <a:fld id="{7F07594A-0DF4-4781-8C9A-0D4A6EBFEC9E}" type="slidenum">
              <a:rPr lang="en-GB" smtClean="0"/>
              <a:t>‹#›</a:t>
            </a:fld>
            <a:endParaRPr lang="en-GB" dirty="0"/>
          </a:p>
        </p:txBody>
      </p:sp>
    </p:spTree>
    <p:extLst>
      <p:ext uri="{BB962C8B-B14F-4D97-AF65-F5344CB8AC3E}">
        <p14:creationId xmlns:p14="http://schemas.microsoft.com/office/powerpoint/2010/main" val="155429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B5B0-9EAE-9FFF-4411-EE1FA77A53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3E4166-7FDF-5E0E-DC37-DE346D1471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66F669-14BC-7D85-8BCB-27CBB38920D2}"/>
              </a:ext>
            </a:extLst>
          </p:cNvPr>
          <p:cNvSpPr>
            <a:spLocks noGrp="1"/>
          </p:cNvSpPr>
          <p:nvPr>
            <p:ph type="dt" sz="half" idx="10"/>
          </p:nvPr>
        </p:nvSpPr>
        <p:spPr/>
        <p:txBody>
          <a:bodyPr/>
          <a:lstStyle/>
          <a:p>
            <a:fld id="{D6C286A5-58B2-4949-9B24-8A4A343E5389}" type="datetimeFigureOut">
              <a:rPr lang="en-GB" smtClean="0"/>
              <a:t>05/09/2025</a:t>
            </a:fld>
            <a:endParaRPr lang="en-GB" dirty="0"/>
          </a:p>
        </p:txBody>
      </p:sp>
      <p:sp>
        <p:nvSpPr>
          <p:cNvPr id="5" name="Footer Placeholder 4">
            <a:extLst>
              <a:ext uri="{FF2B5EF4-FFF2-40B4-BE49-F238E27FC236}">
                <a16:creationId xmlns:a16="http://schemas.microsoft.com/office/drawing/2014/main" id="{583C10A8-B97D-1A80-F898-C130453F01C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7CB221-7EDD-8659-720C-073D3153CA5C}"/>
              </a:ext>
            </a:extLst>
          </p:cNvPr>
          <p:cNvSpPr>
            <a:spLocks noGrp="1"/>
          </p:cNvSpPr>
          <p:nvPr>
            <p:ph type="sldNum" sz="quarter" idx="12"/>
          </p:nvPr>
        </p:nvSpPr>
        <p:spPr/>
        <p:txBody>
          <a:bodyPr/>
          <a:lstStyle/>
          <a:p>
            <a:fld id="{7F07594A-0DF4-4781-8C9A-0D4A6EBFEC9E}" type="slidenum">
              <a:rPr lang="en-GB" smtClean="0"/>
              <a:t>‹#›</a:t>
            </a:fld>
            <a:endParaRPr lang="en-GB" dirty="0"/>
          </a:p>
        </p:txBody>
      </p:sp>
    </p:spTree>
    <p:extLst>
      <p:ext uri="{BB962C8B-B14F-4D97-AF65-F5344CB8AC3E}">
        <p14:creationId xmlns:p14="http://schemas.microsoft.com/office/powerpoint/2010/main" val="17751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288B-0A44-C102-39BC-C3997FE091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699CC5-290D-FADB-69B3-D71535562C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01C68-1025-6096-52CA-D62D944043C9}"/>
              </a:ext>
            </a:extLst>
          </p:cNvPr>
          <p:cNvSpPr>
            <a:spLocks noGrp="1"/>
          </p:cNvSpPr>
          <p:nvPr>
            <p:ph type="dt" sz="half" idx="10"/>
          </p:nvPr>
        </p:nvSpPr>
        <p:spPr/>
        <p:txBody>
          <a:bodyPr/>
          <a:lstStyle/>
          <a:p>
            <a:fld id="{D6C286A5-58B2-4949-9B24-8A4A343E5389}" type="datetimeFigureOut">
              <a:rPr lang="en-GB" smtClean="0"/>
              <a:t>05/09/2025</a:t>
            </a:fld>
            <a:endParaRPr lang="en-GB" dirty="0"/>
          </a:p>
        </p:txBody>
      </p:sp>
      <p:sp>
        <p:nvSpPr>
          <p:cNvPr id="5" name="Footer Placeholder 4">
            <a:extLst>
              <a:ext uri="{FF2B5EF4-FFF2-40B4-BE49-F238E27FC236}">
                <a16:creationId xmlns:a16="http://schemas.microsoft.com/office/drawing/2014/main" id="{E35A81A0-0AB3-FE3F-F93A-4F3F4F59429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198C46F-F4A1-3FA4-4619-194657E0D227}"/>
              </a:ext>
            </a:extLst>
          </p:cNvPr>
          <p:cNvSpPr>
            <a:spLocks noGrp="1"/>
          </p:cNvSpPr>
          <p:nvPr>
            <p:ph type="sldNum" sz="quarter" idx="12"/>
          </p:nvPr>
        </p:nvSpPr>
        <p:spPr/>
        <p:txBody>
          <a:bodyPr/>
          <a:lstStyle/>
          <a:p>
            <a:fld id="{7F07594A-0DF4-4781-8C9A-0D4A6EBFEC9E}" type="slidenum">
              <a:rPr lang="en-GB" smtClean="0"/>
              <a:t>‹#›</a:t>
            </a:fld>
            <a:endParaRPr lang="en-GB" dirty="0"/>
          </a:p>
        </p:txBody>
      </p:sp>
    </p:spTree>
    <p:extLst>
      <p:ext uri="{BB962C8B-B14F-4D97-AF65-F5344CB8AC3E}">
        <p14:creationId xmlns:p14="http://schemas.microsoft.com/office/powerpoint/2010/main" val="95533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88783-6823-7C75-73BA-3B7D02E641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124304-242F-CCBC-55C2-F10512BAB7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DBCB8F-034D-D8B0-7608-EB07CCCD3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3703FE-A923-E544-B4EC-8DD9DFDBF399}"/>
              </a:ext>
            </a:extLst>
          </p:cNvPr>
          <p:cNvSpPr>
            <a:spLocks noGrp="1"/>
          </p:cNvSpPr>
          <p:nvPr>
            <p:ph type="dt" sz="half" idx="10"/>
          </p:nvPr>
        </p:nvSpPr>
        <p:spPr/>
        <p:txBody>
          <a:bodyPr/>
          <a:lstStyle/>
          <a:p>
            <a:fld id="{D6C286A5-58B2-4949-9B24-8A4A343E5389}" type="datetimeFigureOut">
              <a:rPr lang="en-GB" smtClean="0"/>
              <a:t>05/09/2025</a:t>
            </a:fld>
            <a:endParaRPr lang="en-GB" dirty="0"/>
          </a:p>
        </p:txBody>
      </p:sp>
      <p:sp>
        <p:nvSpPr>
          <p:cNvPr id="6" name="Footer Placeholder 5">
            <a:extLst>
              <a:ext uri="{FF2B5EF4-FFF2-40B4-BE49-F238E27FC236}">
                <a16:creationId xmlns:a16="http://schemas.microsoft.com/office/drawing/2014/main" id="{83F11CB6-ADE8-FE30-7EE3-091A37018D3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F4CCDD-1CBD-6701-3ED7-71BBABEDCACF}"/>
              </a:ext>
            </a:extLst>
          </p:cNvPr>
          <p:cNvSpPr>
            <a:spLocks noGrp="1"/>
          </p:cNvSpPr>
          <p:nvPr>
            <p:ph type="sldNum" sz="quarter" idx="12"/>
          </p:nvPr>
        </p:nvSpPr>
        <p:spPr/>
        <p:txBody>
          <a:bodyPr/>
          <a:lstStyle/>
          <a:p>
            <a:fld id="{7F07594A-0DF4-4781-8C9A-0D4A6EBFEC9E}" type="slidenum">
              <a:rPr lang="en-GB" smtClean="0"/>
              <a:t>‹#›</a:t>
            </a:fld>
            <a:endParaRPr lang="en-GB" dirty="0"/>
          </a:p>
        </p:txBody>
      </p:sp>
    </p:spTree>
    <p:extLst>
      <p:ext uri="{BB962C8B-B14F-4D97-AF65-F5344CB8AC3E}">
        <p14:creationId xmlns:p14="http://schemas.microsoft.com/office/powerpoint/2010/main" val="60888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EB42-055E-DBB4-9FC3-1847C11916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189AD3-3041-2C50-773B-C7CA8A10F3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0110AC-9F19-8851-FB38-1A489F6E27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6BD57A-11AA-73BB-F940-140A231444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75899F-A726-EC96-10C1-6560B6F37E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60117C-178B-905D-EF91-505522E15215}"/>
              </a:ext>
            </a:extLst>
          </p:cNvPr>
          <p:cNvSpPr>
            <a:spLocks noGrp="1"/>
          </p:cNvSpPr>
          <p:nvPr>
            <p:ph type="dt" sz="half" idx="10"/>
          </p:nvPr>
        </p:nvSpPr>
        <p:spPr/>
        <p:txBody>
          <a:bodyPr/>
          <a:lstStyle/>
          <a:p>
            <a:fld id="{D6C286A5-58B2-4949-9B24-8A4A343E5389}" type="datetimeFigureOut">
              <a:rPr lang="en-GB" smtClean="0"/>
              <a:t>05/09/2025</a:t>
            </a:fld>
            <a:endParaRPr lang="en-GB" dirty="0"/>
          </a:p>
        </p:txBody>
      </p:sp>
      <p:sp>
        <p:nvSpPr>
          <p:cNvPr id="8" name="Footer Placeholder 7">
            <a:extLst>
              <a:ext uri="{FF2B5EF4-FFF2-40B4-BE49-F238E27FC236}">
                <a16:creationId xmlns:a16="http://schemas.microsoft.com/office/drawing/2014/main" id="{F32E943F-2085-6498-92B7-F567F76BF91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81696EE-2CA4-899F-18E8-34A102C96708}"/>
              </a:ext>
            </a:extLst>
          </p:cNvPr>
          <p:cNvSpPr>
            <a:spLocks noGrp="1"/>
          </p:cNvSpPr>
          <p:nvPr>
            <p:ph type="sldNum" sz="quarter" idx="12"/>
          </p:nvPr>
        </p:nvSpPr>
        <p:spPr/>
        <p:txBody>
          <a:bodyPr/>
          <a:lstStyle/>
          <a:p>
            <a:fld id="{7F07594A-0DF4-4781-8C9A-0D4A6EBFEC9E}" type="slidenum">
              <a:rPr lang="en-GB" smtClean="0"/>
              <a:t>‹#›</a:t>
            </a:fld>
            <a:endParaRPr lang="en-GB" dirty="0"/>
          </a:p>
        </p:txBody>
      </p:sp>
    </p:spTree>
    <p:extLst>
      <p:ext uri="{BB962C8B-B14F-4D97-AF65-F5344CB8AC3E}">
        <p14:creationId xmlns:p14="http://schemas.microsoft.com/office/powerpoint/2010/main" val="167060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0B8E-A54F-C01F-8DE2-5AE153F4A5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7F890E-966A-301E-C972-5D43B6871E67}"/>
              </a:ext>
            </a:extLst>
          </p:cNvPr>
          <p:cNvSpPr>
            <a:spLocks noGrp="1"/>
          </p:cNvSpPr>
          <p:nvPr>
            <p:ph type="dt" sz="half" idx="10"/>
          </p:nvPr>
        </p:nvSpPr>
        <p:spPr/>
        <p:txBody>
          <a:bodyPr/>
          <a:lstStyle/>
          <a:p>
            <a:fld id="{D6C286A5-58B2-4949-9B24-8A4A343E5389}" type="datetimeFigureOut">
              <a:rPr lang="en-GB" smtClean="0"/>
              <a:t>05/09/2025</a:t>
            </a:fld>
            <a:endParaRPr lang="en-GB" dirty="0"/>
          </a:p>
        </p:txBody>
      </p:sp>
      <p:sp>
        <p:nvSpPr>
          <p:cNvPr id="4" name="Footer Placeholder 3">
            <a:extLst>
              <a:ext uri="{FF2B5EF4-FFF2-40B4-BE49-F238E27FC236}">
                <a16:creationId xmlns:a16="http://schemas.microsoft.com/office/drawing/2014/main" id="{5D190128-40CB-48E5-854E-778E28CDC66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8F08D60-415B-96B7-D3DE-7B6C49A57B2E}"/>
              </a:ext>
            </a:extLst>
          </p:cNvPr>
          <p:cNvSpPr>
            <a:spLocks noGrp="1"/>
          </p:cNvSpPr>
          <p:nvPr>
            <p:ph type="sldNum" sz="quarter" idx="12"/>
          </p:nvPr>
        </p:nvSpPr>
        <p:spPr/>
        <p:txBody>
          <a:bodyPr/>
          <a:lstStyle/>
          <a:p>
            <a:fld id="{7F07594A-0DF4-4781-8C9A-0D4A6EBFEC9E}" type="slidenum">
              <a:rPr lang="en-GB" smtClean="0"/>
              <a:t>‹#›</a:t>
            </a:fld>
            <a:endParaRPr lang="en-GB" dirty="0"/>
          </a:p>
        </p:txBody>
      </p:sp>
    </p:spTree>
    <p:extLst>
      <p:ext uri="{BB962C8B-B14F-4D97-AF65-F5344CB8AC3E}">
        <p14:creationId xmlns:p14="http://schemas.microsoft.com/office/powerpoint/2010/main" val="156169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CAC91-A7CB-3B4A-9262-B1EBBE160797}"/>
              </a:ext>
            </a:extLst>
          </p:cNvPr>
          <p:cNvSpPr>
            <a:spLocks noGrp="1"/>
          </p:cNvSpPr>
          <p:nvPr>
            <p:ph type="dt" sz="half" idx="10"/>
          </p:nvPr>
        </p:nvSpPr>
        <p:spPr/>
        <p:txBody>
          <a:bodyPr/>
          <a:lstStyle/>
          <a:p>
            <a:fld id="{D6C286A5-58B2-4949-9B24-8A4A343E5389}" type="datetimeFigureOut">
              <a:rPr lang="en-GB" smtClean="0"/>
              <a:t>05/09/2025</a:t>
            </a:fld>
            <a:endParaRPr lang="en-GB" dirty="0"/>
          </a:p>
        </p:txBody>
      </p:sp>
      <p:sp>
        <p:nvSpPr>
          <p:cNvPr id="3" name="Footer Placeholder 2">
            <a:extLst>
              <a:ext uri="{FF2B5EF4-FFF2-40B4-BE49-F238E27FC236}">
                <a16:creationId xmlns:a16="http://schemas.microsoft.com/office/drawing/2014/main" id="{ED79B6E1-C902-A0ED-CE1A-61DFB1F8CA0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9BAF9D1-C725-0436-761C-781F4259051B}"/>
              </a:ext>
            </a:extLst>
          </p:cNvPr>
          <p:cNvSpPr>
            <a:spLocks noGrp="1"/>
          </p:cNvSpPr>
          <p:nvPr>
            <p:ph type="sldNum" sz="quarter" idx="12"/>
          </p:nvPr>
        </p:nvSpPr>
        <p:spPr/>
        <p:txBody>
          <a:bodyPr/>
          <a:lstStyle/>
          <a:p>
            <a:fld id="{7F07594A-0DF4-4781-8C9A-0D4A6EBFEC9E}" type="slidenum">
              <a:rPr lang="en-GB" smtClean="0"/>
              <a:t>‹#›</a:t>
            </a:fld>
            <a:endParaRPr lang="en-GB" dirty="0"/>
          </a:p>
        </p:txBody>
      </p:sp>
    </p:spTree>
    <p:extLst>
      <p:ext uri="{BB962C8B-B14F-4D97-AF65-F5344CB8AC3E}">
        <p14:creationId xmlns:p14="http://schemas.microsoft.com/office/powerpoint/2010/main" val="184514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2365-5161-EA56-6718-5D6164CA5D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289577-22AA-48A3-284B-941D7149B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F87A2D-2C7A-23F7-19C7-42D09291D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632DCF-AA38-D616-B833-CF8578D16F66}"/>
              </a:ext>
            </a:extLst>
          </p:cNvPr>
          <p:cNvSpPr>
            <a:spLocks noGrp="1"/>
          </p:cNvSpPr>
          <p:nvPr>
            <p:ph type="dt" sz="half" idx="10"/>
          </p:nvPr>
        </p:nvSpPr>
        <p:spPr/>
        <p:txBody>
          <a:bodyPr/>
          <a:lstStyle/>
          <a:p>
            <a:fld id="{D6C286A5-58B2-4949-9B24-8A4A343E5389}" type="datetimeFigureOut">
              <a:rPr lang="en-GB" smtClean="0"/>
              <a:t>05/09/2025</a:t>
            </a:fld>
            <a:endParaRPr lang="en-GB" dirty="0"/>
          </a:p>
        </p:txBody>
      </p:sp>
      <p:sp>
        <p:nvSpPr>
          <p:cNvPr id="6" name="Footer Placeholder 5">
            <a:extLst>
              <a:ext uri="{FF2B5EF4-FFF2-40B4-BE49-F238E27FC236}">
                <a16:creationId xmlns:a16="http://schemas.microsoft.com/office/drawing/2014/main" id="{EBB18EC5-28AE-4699-670F-B623BF6AADA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3F4BA91-D64A-1DFF-9CD7-E1CC590543AA}"/>
              </a:ext>
            </a:extLst>
          </p:cNvPr>
          <p:cNvSpPr>
            <a:spLocks noGrp="1"/>
          </p:cNvSpPr>
          <p:nvPr>
            <p:ph type="sldNum" sz="quarter" idx="12"/>
          </p:nvPr>
        </p:nvSpPr>
        <p:spPr/>
        <p:txBody>
          <a:bodyPr/>
          <a:lstStyle/>
          <a:p>
            <a:fld id="{7F07594A-0DF4-4781-8C9A-0D4A6EBFEC9E}" type="slidenum">
              <a:rPr lang="en-GB" smtClean="0"/>
              <a:t>‹#›</a:t>
            </a:fld>
            <a:endParaRPr lang="en-GB" dirty="0"/>
          </a:p>
        </p:txBody>
      </p:sp>
    </p:spTree>
    <p:extLst>
      <p:ext uri="{BB962C8B-B14F-4D97-AF65-F5344CB8AC3E}">
        <p14:creationId xmlns:p14="http://schemas.microsoft.com/office/powerpoint/2010/main" val="232511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8EC7-D3E7-E96E-46ED-B6F1B9073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B1230C-C968-FD71-390E-13A1E2691B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51EFE21-B76B-A19B-7ABA-88A6B0BF3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C9CB5D-3E57-B808-7279-4CAF31C958EB}"/>
              </a:ext>
            </a:extLst>
          </p:cNvPr>
          <p:cNvSpPr>
            <a:spLocks noGrp="1"/>
          </p:cNvSpPr>
          <p:nvPr>
            <p:ph type="dt" sz="half" idx="10"/>
          </p:nvPr>
        </p:nvSpPr>
        <p:spPr/>
        <p:txBody>
          <a:bodyPr/>
          <a:lstStyle/>
          <a:p>
            <a:fld id="{D6C286A5-58B2-4949-9B24-8A4A343E5389}" type="datetimeFigureOut">
              <a:rPr lang="en-GB" smtClean="0"/>
              <a:t>05/09/2025</a:t>
            </a:fld>
            <a:endParaRPr lang="en-GB" dirty="0"/>
          </a:p>
        </p:txBody>
      </p:sp>
      <p:sp>
        <p:nvSpPr>
          <p:cNvPr id="6" name="Footer Placeholder 5">
            <a:extLst>
              <a:ext uri="{FF2B5EF4-FFF2-40B4-BE49-F238E27FC236}">
                <a16:creationId xmlns:a16="http://schemas.microsoft.com/office/drawing/2014/main" id="{F7A6A389-F18B-D6FA-4A97-FDF577967F8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B4A2DAA-D921-AA40-B9A5-B95E592E6B7C}"/>
              </a:ext>
            </a:extLst>
          </p:cNvPr>
          <p:cNvSpPr>
            <a:spLocks noGrp="1"/>
          </p:cNvSpPr>
          <p:nvPr>
            <p:ph type="sldNum" sz="quarter" idx="12"/>
          </p:nvPr>
        </p:nvSpPr>
        <p:spPr/>
        <p:txBody>
          <a:bodyPr/>
          <a:lstStyle/>
          <a:p>
            <a:fld id="{7F07594A-0DF4-4781-8C9A-0D4A6EBFEC9E}" type="slidenum">
              <a:rPr lang="en-GB" smtClean="0"/>
              <a:t>‹#›</a:t>
            </a:fld>
            <a:endParaRPr lang="en-GB" dirty="0"/>
          </a:p>
        </p:txBody>
      </p:sp>
    </p:spTree>
    <p:extLst>
      <p:ext uri="{BB962C8B-B14F-4D97-AF65-F5344CB8AC3E}">
        <p14:creationId xmlns:p14="http://schemas.microsoft.com/office/powerpoint/2010/main" val="17990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413B5-DD65-CAEF-6336-B2B396A61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868E72-4621-F13C-E0FF-CBC29D3FE6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8C9AC5-3140-6D46-6549-50CF243D6F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286A5-58B2-4949-9B24-8A4A343E5389}" type="datetimeFigureOut">
              <a:rPr lang="en-GB" smtClean="0"/>
              <a:t>05/09/2025</a:t>
            </a:fld>
            <a:endParaRPr lang="en-GB" dirty="0"/>
          </a:p>
        </p:txBody>
      </p:sp>
      <p:sp>
        <p:nvSpPr>
          <p:cNvPr id="5" name="Footer Placeholder 4">
            <a:extLst>
              <a:ext uri="{FF2B5EF4-FFF2-40B4-BE49-F238E27FC236}">
                <a16:creationId xmlns:a16="http://schemas.microsoft.com/office/drawing/2014/main" id="{DAB20256-25E3-499D-5302-E80563C46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F406D9E-CCFF-4DEC-EE62-1AB725770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7594A-0DF4-4781-8C9A-0D4A6EBFEC9E}" type="slidenum">
              <a:rPr lang="en-GB" smtClean="0"/>
              <a:t>‹#›</a:t>
            </a:fld>
            <a:endParaRPr lang="en-GB" dirty="0"/>
          </a:p>
        </p:txBody>
      </p:sp>
    </p:spTree>
    <p:extLst>
      <p:ext uri="{BB962C8B-B14F-4D97-AF65-F5344CB8AC3E}">
        <p14:creationId xmlns:p14="http://schemas.microsoft.com/office/powerpoint/2010/main" val="3051434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271236" cy="1717221"/>
          </a:xfrm>
          <a:prstGeom prst="rect">
            <a:avLst/>
          </a:prstGeom>
          <a:solidFill>
            <a:srgbClr val="6AB03E"/>
          </a:solidFill>
        </p:spPr>
        <p:txBody>
          <a:bodyPr/>
          <a:lstStyle/>
          <a:p>
            <a:endParaRPr lang="en-GB" dirty="0"/>
          </a:p>
        </p:txBody>
      </p:sp>
      <p:sp>
        <p:nvSpPr>
          <p:cNvPr id="5" name="AutoShape 5"/>
          <p:cNvSpPr/>
          <p:nvPr/>
        </p:nvSpPr>
        <p:spPr>
          <a:xfrm>
            <a:off x="0" y="1713593"/>
            <a:ext cx="271236" cy="1717221"/>
          </a:xfrm>
          <a:prstGeom prst="rect">
            <a:avLst/>
          </a:prstGeom>
          <a:solidFill>
            <a:srgbClr val="F4A72E"/>
          </a:solidFill>
        </p:spPr>
        <p:txBody>
          <a:bodyPr/>
          <a:lstStyle/>
          <a:p>
            <a:endParaRPr lang="en-GB" dirty="0"/>
          </a:p>
        </p:txBody>
      </p:sp>
      <p:sp>
        <p:nvSpPr>
          <p:cNvPr id="6" name="AutoShape 6"/>
          <p:cNvSpPr/>
          <p:nvPr/>
        </p:nvSpPr>
        <p:spPr>
          <a:xfrm>
            <a:off x="0" y="3427186"/>
            <a:ext cx="271236" cy="1717221"/>
          </a:xfrm>
          <a:prstGeom prst="rect">
            <a:avLst/>
          </a:prstGeom>
          <a:solidFill>
            <a:srgbClr val="C8322A"/>
          </a:solidFill>
        </p:spPr>
        <p:txBody>
          <a:bodyPr/>
          <a:lstStyle/>
          <a:p>
            <a:endParaRPr lang="en-GB" dirty="0"/>
          </a:p>
        </p:txBody>
      </p:sp>
      <p:sp>
        <p:nvSpPr>
          <p:cNvPr id="7" name="AutoShape 7"/>
          <p:cNvSpPr/>
          <p:nvPr/>
        </p:nvSpPr>
        <p:spPr>
          <a:xfrm>
            <a:off x="0" y="5140779"/>
            <a:ext cx="271236" cy="1717221"/>
          </a:xfrm>
          <a:prstGeom prst="rect">
            <a:avLst/>
          </a:prstGeom>
          <a:solidFill>
            <a:srgbClr val="2B7CB8"/>
          </a:solidFill>
        </p:spPr>
        <p:txBody>
          <a:bodyPr/>
          <a:lstStyle/>
          <a:p>
            <a:endParaRPr lang="en-GB" dirty="0"/>
          </a:p>
        </p:txBody>
      </p:sp>
      <p:sp>
        <p:nvSpPr>
          <p:cNvPr id="14" name="Rectangle 1">
            <a:extLst>
              <a:ext uri="{FF2B5EF4-FFF2-40B4-BE49-F238E27FC236}">
                <a16:creationId xmlns:a16="http://schemas.microsoft.com/office/drawing/2014/main" id="{473B8114-B01C-495E-8349-953F18419F47}"/>
              </a:ext>
            </a:extLst>
          </p:cNvPr>
          <p:cNvSpPr>
            <a:spLocks noChangeArrowheads="1"/>
          </p:cNvSpPr>
          <p:nvPr/>
        </p:nvSpPr>
        <p:spPr bwMode="auto">
          <a:xfrm>
            <a:off x="1285950" y="3327845"/>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dirty="0"/>
          </a:p>
        </p:txBody>
      </p:sp>
      <p:sp>
        <p:nvSpPr>
          <p:cNvPr id="17" name="TextBox 16">
            <a:extLst>
              <a:ext uri="{FF2B5EF4-FFF2-40B4-BE49-F238E27FC236}">
                <a16:creationId xmlns:a16="http://schemas.microsoft.com/office/drawing/2014/main" id="{04B48BFB-A478-49A3-ADDF-FB9A4C285B4B}"/>
              </a:ext>
            </a:extLst>
          </p:cNvPr>
          <p:cNvSpPr txBox="1"/>
          <p:nvPr/>
        </p:nvSpPr>
        <p:spPr>
          <a:xfrm>
            <a:off x="1153870" y="1136896"/>
            <a:ext cx="10460041" cy="3693319"/>
          </a:xfrm>
          <a:prstGeom prst="rect">
            <a:avLst/>
          </a:prstGeom>
          <a:noFill/>
        </p:spPr>
        <p:txBody>
          <a:bodyPr wrap="square">
            <a:spAutoFit/>
          </a:bodyPr>
          <a:lstStyle/>
          <a:p>
            <a:pPr lvl="0" algn="ctr"/>
            <a:r>
              <a:rPr lang="en-US" sz="3200" b="1" dirty="0">
                <a:effectLst/>
                <a:latin typeface="Calibri" panose="020F0502020204030204" pitchFamily="34" charset="0"/>
                <a:ea typeface="Aptos" panose="020B0004020202020204" pitchFamily="34" charset="0"/>
              </a:rPr>
              <a:t>Sandyford Business District </a:t>
            </a:r>
          </a:p>
          <a:p>
            <a:pPr lvl="0" algn="ctr"/>
            <a:endParaRPr lang="en-US" sz="3200" b="1" dirty="0">
              <a:latin typeface="Calibri" panose="020F0502020204030204" pitchFamily="34" charset="0"/>
              <a:ea typeface="Aptos" panose="020B0004020202020204" pitchFamily="34" charset="0"/>
            </a:endParaRPr>
          </a:p>
          <a:p>
            <a:pPr lvl="0" algn="ctr"/>
            <a:r>
              <a:rPr lang="en-US" sz="3200" b="1" dirty="0">
                <a:effectLst/>
                <a:latin typeface="Calibri" panose="020F0502020204030204" pitchFamily="34" charset="0"/>
                <a:ea typeface="Aptos" panose="020B0004020202020204" pitchFamily="34" charset="0"/>
              </a:rPr>
              <a:t>Strategic Network Group Meeting </a:t>
            </a:r>
          </a:p>
          <a:p>
            <a:pPr lvl="0" algn="ctr"/>
            <a:endParaRPr lang="en-US" sz="3200" b="1" dirty="0">
              <a:latin typeface="Calibri" panose="020F0502020204030204" pitchFamily="34" charset="0"/>
              <a:ea typeface="Times New Roman" panose="02020603050405020304" pitchFamily="18" charset="0"/>
            </a:endParaRPr>
          </a:p>
          <a:p>
            <a:pPr lvl="0" algn="ctr"/>
            <a:r>
              <a:rPr lang="en-US" sz="3200" b="1" dirty="0">
                <a:effectLst/>
                <a:latin typeface="Calibri" panose="020F0502020204030204" pitchFamily="34" charset="0"/>
                <a:ea typeface="Times New Roman" panose="02020603050405020304" pitchFamily="18" charset="0"/>
              </a:rPr>
              <a:t>Wednesday September 3rd </a:t>
            </a:r>
          </a:p>
          <a:p>
            <a:pPr lvl="0" algn="ctr"/>
            <a:endParaRPr lang="en-US" sz="2800" b="1" i="1" dirty="0">
              <a:latin typeface="Calibri" panose="020F0502020204030204" pitchFamily="34" charset="0"/>
              <a:ea typeface="Times New Roman" panose="02020603050405020304" pitchFamily="18" charset="0"/>
            </a:endParaRPr>
          </a:p>
          <a:p>
            <a:pPr lvl="0" algn="ctr"/>
            <a:r>
              <a:rPr lang="en-US" sz="2800" b="1" i="1" dirty="0">
                <a:latin typeface="Calibri" panose="020F0502020204030204" pitchFamily="34" charset="0"/>
                <a:ea typeface="Times New Roman" panose="02020603050405020304" pitchFamily="18" charset="0"/>
              </a:rPr>
              <a:t>In collaboration with Polestar Dublin </a:t>
            </a:r>
            <a:endParaRPr lang="en-US" sz="2800" b="1" i="1" dirty="0">
              <a:effectLst/>
              <a:latin typeface="Calibri" panose="020F0502020204030204" pitchFamily="34" charset="0"/>
              <a:ea typeface="Times New Roman" panose="02020603050405020304" pitchFamily="18" charset="0"/>
            </a:endParaRPr>
          </a:p>
          <a:p>
            <a:pPr lvl="0"/>
            <a:endParaRPr lang="en-GB"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Logo, company name&#10;&#10;Description automatically generated">
            <a:extLst>
              <a:ext uri="{FF2B5EF4-FFF2-40B4-BE49-F238E27FC236}">
                <a16:creationId xmlns:a16="http://schemas.microsoft.com/office/drawing/2014/main" id="{ECF2E800-47F1-4846-B9B3-BEB9F5E0C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3984" y="87207"/>
            <a:ext cx="1946780" cy="1844698"/>
          </a:xfrm>
          <a:prstGeom prst="rect">
            <a:avLst/>
          </a:prstGeom>
        </p:spPr>
      </p:pic>
      <p:pic>
        <p:nvPicPr>
          <p:cNvPr id="4" name="Picture 3">
            <a:extLst>
              <a:ext uri="{FF2B5EF4-FFF2-40B4-BE49-F238E27FC236}">
                <a16:creationId xmlns:a16="http://schemas.microsoft.com/office/drawing/2014/main" id="{9A4A6391-EAC0-7E2D-4C87-CCA4322F5C07}"/>
              </a:ext>
            </a:extLst>
          </p:cNvPr>
          <p:cNvPicPr>
            <a:picLocks noChangeAspect="1"/>
          </p:cNvPicPr>
          <p:nvPr/>
        </p:nvPicPr>
        <p:blipFill>
          <a:blip r:embed="rId3"/>
          <a:stretch>
            <a:fillRect/>
          </a:stretch>
        </p:blipFill>
        <p:spPr>
          <a:xfrm>
            <a:off x="9807426" y="5462091"/>
            <a:ext cx="2113337" cy="725349"/>
          </a:xfrm>
          <a:prstGeom prst="rect">
            <a:avLst/>
          </a:prstGeom>
        </p:spPr>
      </p:pic>
    </p:spTree>
    <p:extLst>
      <p:ext uri="{BB962C8B-B14F-4D97-AF65-F5344CB8AC3E}">
        <p14:creationId xmlns:p14="http://schemas.microsoft.com/office/powerpoint/2010/main" val="800517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1FF2F-21F4-9A7B-F3FA-A648CCEDD10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783EA34-AD13-B1DC-CB4E-304A30CCBE46}"/>
              </a:ext>
            </a:extLst>
          </p:cNvPr>
          <p:cNvSpPr/>
          <p:nvPr/>
        </p:nvSpPr>
        <p:spPr>
          <a:xfrm>
            <a:off x="0" y="0"/>
            <a:ext cx="271236" cy="1717221"/>
          </a:xfrm>
          <a:prstGeom prst="rect">
            <a:avLst/>
          </a:prstGeom>
          <a:solidFill>
            <a:srgbClr val="6AB03E"/>
          </a:solidFill>
        </p:spPr>
        <p:txBody>
          <a:bodyPr/>
          <a:lstStyle/>
          <a:p>
            <a:endParaRPr lang="en-GB" dirty="0"/>
          </a:p>
        </p:txBody>
      </p:sp>
      <p:sp>
        <p:nvSpPr>
          <p:cNvPr id="5" name="AutoShape 5">
            <a:extLst>
              <a:ext uri="{FF2B5EF4-FFF2-40B4-BE49-F238E27FC236}">
                <a16:creationId xmlns:a16="http://schemas.microsoft.com/office/drawing/2014/main" id="{9C3975A5-F799-A3C8-A901-C142F43A8B6F}"/>
              </a:ext>
            </a:extLst>
          </p:cNvPr>
          <p:cNvSpPr/>
          <p:nvPr/>
        </p:nvSpPr>
        <p:spPr>
          <a:xfrm>
            <a:off x="0" y="1713593"/>
            <a:ext cx="271236" cy="1717221"/>
          </a:xfrm>
          <a:prstGeom prst="rect">
            <a:avLst/>
          </a:prstGeom>
          <a:solidFill>
            <a:srgbClr val="F4A72E"/>
          </a:solidFill>
        </p:spPr>
        <p:txBody>
          <a:bodyPr/>
          <a:lstStyle/>
          <a:p>
            <a:endParaRPr lang="en-GB" dirty="0"/>
          </a:p>
        </p:txBody>
      </p:sp>
      <p:sp>
        <p:nvSpPr>
          <p:cNvPr id="6" name="AutoShape 6">
            <a:extLst>
              <a:ext uri="{FF2B5EF4-FFF2-40B4-BE49-F238E27FC236}">
                <a16:creationId xmlns:a16="http://schemas.microsoft.com/office/drawing/2014/main" id="{E71036D9-63D4-2E0E-FC78-286CBE908957}"/>
              </a:ext>
            </a:extLst>
          </p:cNvPr>
          <p:cNvSpPr/>
          <p:nvPr/>
        </p:nvSpPr>
        <p:spPr>
          <a:xfrm>
            <a:off x="0" y="3427186"/>
            <a:ext cx="271236" cy="1717221"/>
          </a:xfrm>
          <a:prstGeom prst="rect">
            <a:avLst/>
          </a:prstGeom>
          <a:solidFill>
            <a:srgbClr val="C8322A"/>
          </a:solidFill>
        </p:spPr>
        <p:txBody>
          <a:bodyPr/>
          <a:lstStyle/>
          <a:p>
            <a:endParaRPr lang="en-GB" dirty="0"/>
          </a:p>
        </p:txBody>
      </p:sp>
      <p:sp>
        <p:nvSpPr>
          <p:cNvPr id="7" name="AutoShape 7">
            <a:extLst>
              <a:ext uri="{FF2B5EF4-FFF2-40B4-BE49-F238E27FC236}">
                <a16:creationId xmlns:a16="http://schemas.microsoft.com/office/drawing/2014/main" id="{CC53820D-16FF-A5CE-34D4-9F439D357C1E}"/>
              </a:ext>
            </a:extLst>
          </p:cNvPr>
          <p:cNvSpPr/>
          <p:nvPr/>
        </p:nvSpPr>
        <p:spPr>
          <a:xfrm>
            <a:off x="0" y="5140779"/>
            <a:ext cx="271236" cy="1717221"/>
          </a:xfrm>
          <a:prstGeom prst="rect">
            <a:avLst/>
          </a:prstGeom>
          <a:solidFill>
            <a:srgbClr val="2B7CB8"/>
          </a:solidFill>
        </p:spPr>
        <p:txBody>
          <a:bodyPr/>
          <a:lstStyle/>
          <a:p>
            <a:endParaRPr lang="en-GB" dirty="0"/>
          </a:p>
        </p:txBody>
      </p:sp>
      <p:sp>
        <p:nvSpPr>
          <p:cNvPr id="14" name="Rectangle 1">
            <a:extLst>
              <a:ext uri="{FF2B5EF4-FFF2-40B4-BE49-F238E27FC236}">
                <a16:creationId xmlns:a16="http://schemas.microsoft.com/office/drawing/2014/main" id="{FAF6A319-D0EF-166F-1242-7DFF5EB2B3E1}"/>
              </a:ext>
            </a:extLst>
          </p:cNvPr>
          <p:cNvSpPr>
            <a:spLocks noChangeArrowheads="1"/>
          </p:cNvSpPr>
          <p:nvPr/>
        </p:nvSpPr>
        <p:spPr bwMode="auto">
          <a:xfrm>
            <a:off x="1285950" y="3327845"/>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dirty="0"/>
          </a:p>
        </p:txBody>
      </p:sp>
      <p:sp>
        <p:nvSpPr>
          <p:cNvPr id="17" name="TextBox 16">
            <a:extLst>
              <a:ext uri="{FF2B5EF4-FFF2-40B4-BE49-F238E27FC236}">
                <a16:creationId xmlns:a16="http://schemas.microsoft.com/office/drawing/2014/main" id="{B21EED15-5826-5C98-7328-D3F914B33204}"/>
              </a:ext>
            </a:extLst>
          </p:cNvPr>
          <p:cNvSpPr txBox="1"/>
          <p:nvPr/>
        </p:nvSpPr>
        <p:spPr>
          <a:xfrm>
            <a:off x="1099058" y="599953"/>
            <a:ext cx="10460041" cy="5785045"/>
          </a:xfrm>
          <a:prstGeom prst="rect">
            <a:avLst/>
          </a:prstGeom>
          <a:noFill/>
        </p:spPr>
        <p:txBody>
          <a:bodyPr wrap="square">
            <a:spAutoFit/>
          </a:bodyPr>
          <a:lstStyle/>
          <a:p>
            <a:pPr lvl="0" algn="ctr"/>
            <a:r>
              <a:rPr lang="en-US" sz="2800" b="1" dirty="0">
                <a:latin typeface="Calibri" panose="020F0502020204030204" pitchFamily="34" charset="0"/>
                <a:ea typeface="Times New Roman" panose="02020603050405020304" pitchFamily="18" charset="0"/>
              </a:rPr>
              <a:t>SBD Event: Community Clean Up Morning</a:t>
            </a:r>
          </a:p>
          <a:p>
            <a:pPr lvl="0" algn="ctr"/>
            <a:r>
              <a:rPr lang="en-US" sz="2800" b="1" dirty="0">
                <a:latin typeface="Calibri" panose="020F0502020204030204" pitchFamily="34" charset="0"/>
                <a:ea typeface="Times New Roman" panose="02020603050405020304" pitchFamily="18" charset="0"/>
              </a:rPr>
              <a:t>September 11</a:t>
            </a:r>
            <a:r>
              <a:rPr lang="en-US" sz="2800" b="1" baseline="30000" dirty="0">
                <a:latin typeface="Calibri" panose="020F0502020204030204" pitchFamily="34" charset="0"/>
                <a:ea typeface="Times New Roman" panose="02020603050405020304" pitchFamily="18" charset="0"/>
              </a:rPr>
              <a:t>th</a:t>
            </a:r>
            <a:r>
              <a:rPr lang="en-US" sz="2800" b="1" dirty="0">
                <a:latin typeface="Calibri" panose="020F0502020204030204" pitchFamily="34" charset="0"/>
                <a:ea typeface="Times New Roman" panose="02020603050405020304" pitchFamily="18" charset="0"/>
              </a:rPr>
              <a:t> </a:t>
            </a:r>
            <a:endParaRPr lang="en-US" b="1" dirty="0">
              <a:latin typeface="Calibri" panose="020F0502020204030204" pitchFamily="34" charset="0"/>
              <a:ea typeface="Times New Roman" panose="02020603050405020304" pitchFamily="18" charset="0"/>
            </a:endParaRPr>
          </a:p>
          <a:p>
            <a:endParaRPr lang="en-US" dirty="0"/>
          </a:p>
          <a:p>
            <a:r>
              <a:rPr lang="en-US" dirty="0"/>
              <a:t>Join the growing list of companies taking part — your team is invited too</a:t>
            </a:r>
          </a:p>
          <a:p>
            <a:endParaRPr lang="en-US" dirty="0"/>
          </a:p>
          <a:p>
            <a:pPr marL="285750" indent="-285750">
              <a:buFont typeface="Arial" panose="020B0604020202020204" pitchFamily="34" charset="0"/>
              <a:buChar char="•"/>
            </a:pPr>
            <a:r>
              <a:rPr lang="en-US" dirty="0"/>
              <a:t>Date: Thursday, September 11th</a:t>
            </a:r>
          </a:p>
          <a:p>
            <a:pPr marL="285750" indent="-285750">
              <a:buFont typeface="Arial" panose="020B0604020202020204" pitchFamily="34" charset="0"/>
              <a:buChar char="•"/>
            </a:pPr>
            <a:r>
              <a:rPr lang="en-US" dirty="0"/>
              <a:t>Time: 9:30 AM – 11:30 AM (Join us for the full two hours or drop in whenever you can!)</a:t>
            </a:r>
          </a:p>
          <a:p>
            <a:pPr marL="285750" indent="-285750">
              <a:buFont typeface="Arial" panose="020B0604020202020204" pitchFamily="34" charset="0"/>
              <a:buChar char="•"/>
            </a:pPr>
            <a:r>
              <a:rPr lang="en-US" dirty="0"/>
              <a:t>Meeting Point: Naomh Ólaf GAA Club Car Park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Join local companies &amp; community volunteers</a:t>
            </a:r>
          </a:p>
          <a:p>
            <a:pPr marL="285750" indent="-285750">
              <a:buFont typeface="Arial" panose="020B0604020202020204" pitchFamily="34" charset="0"/>
              <a:buChar char="•"/>
            </a:pPr>
            <a:r>
              <a:rPr lang="en-US" dirty="0"/>
              <a:t>Help clean </a:t>
            </a:r>
            <a:r>
              <a:rPr lang="en-US" b="1" dirty="0"/>
              <a:t>Blackthorn Park &amp; other District locations</a:t>
            </a:r>
            <a:endParaRPr lang="en-US" dirty="0"/>
          </a:p>
          <a:p>
            <a:pPr marL="285750" indent="-285750">
              <a:buFont typeface="Arial" panose="020B0604020202020204" pitchFamily="34" charset="0"/>
              <a:buChar char="•"/>
            </a:pPr>
            <a:r>
              <a:rPr lang="en-US" dirty="0"/>
              <a:t>Enjoy </a:t>
            </a:r>
            <a:r>
              <a:rPr lang="en-US" b="1" dirty="0"/>
              <a:t>tea &amp; coffee</a:t>
            </a:r>
            <a:r>
              <a:rPr lang="en-US" dirty="0"/>
              <a:t> as a thank you ☕</a:t>
            </a:r>
          </a:p>
          <a:p>
            <a:endParaRPr lang="en-US" dirty="0"/>
          </a:p>
          <a:p>
            <a:endParaRPr lang="en-US" dirty="0"/>
          </a:p>
          <a:p>
            <a:pPr>
              <a:lnSpc>
                <a:spcPct val="107000"/>
              </a:lnSpc>
              <a:spcAft>
                <a:spcPts val="800"/>
              </a:spcAft>
            </a:pPr>
            <a:endParaRPr lang="en-GB" dirty="0">
              <a:latin typeface="Aptos" panose="020B0004020202020204" pitchFamily="34" charset="0"/>
              <a:ea typeface="Aptos" panose="020B0004020202020204" pitchFamily="34" charset="0"/>
              <a:cs typeface="Times New Roman" panose="02020603050405020304" pitchFamily="18" charset="0"/>
            </a:endParaRPr>
          </a:p>
          <a:p>
            <a:pPr lvl="0"/>
            <a:endParaRPr lang="en-US" sz="1800" b="1" dirty="0">
              <a:effectLst/>
              <a:latin typeface="Calibri" panose="020F0502020204030204" pitchFamily="34" charset="0"/>
              <a:ea typeface="Times New Roman" panose="02020603050405020304" pitchFamily="18" charset="0"/>
            </a:endParaRPr>
          </a:p>
          <a:p>
            <a:pPr lvl="0"/>
            <a:endParaRPr lang="en-US" sz="1800" b="1" dirty="0">
              <a:effectLst/>
              <a:latin typeface="Calibri" panose="020F0502020204030204" pitchFamily="34" charset="0"/>
              <a:ea typeface="Times New Roman" panose="02020603050405020304" pitchFamily="18" charset="0"/>
            </a:endParaRPr>
          </a:p>
          <a:p>
            <a:pPr lvl="0"/>
            <a:endParaRPr lang="en-US" sz="1800" dirty="0">
              <a:effectLst/>
              <a:latin typeface="Calibri" panose="020F0502020204030204" pitchFamily="34" charset="0"/>
              <a:ea typeface="Times New Roman" panose="02020603050405020304" pitchFamily="18" charset="0"/>
            </a:endParaRPr>
          </a:p>
          <a:p>
            <a:pPr marL="342900" lvl="0" indent="-342900">
              <a:buFont typeface="Wingdings" panose="05000000000000000000" pitchFamily="2" charset="2"/>
              <a:buChar char=""/>
            </a:pPr>
            <a:endParaRPr lang="en-US" sz="1800" dirty="0">
              <a:effectLst/>
              <a:latin typeface="Calibri" panose="020F0502020204030204" pitchFamily="34" charset="0"/>
              <a:ea typeface="Times New Roman" panose="02020603050405020304" pitchFamily="18" charset="0"/>
            </a:endParaRPr>
          </a:p>
        </p:txBody>
      </p:sp>
      <p:pic>
        <p:nvPicPr>
          <p:cNvPr id="15" name="Picture 14" descr="Logo, company name&#10;&#10;Description automatically generated">
            <a:extLst>
              <a:ext uri="{FF2B5EF4-FFF2-40B4-BE49-F238E27FC236}">
                <a16:creationId xmlns:a16="http://schemas.microsoft.com/office/drawing/2014/main" id="{DE5D2C45-20B8-24DD-EAA9-BE0BA47B7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3984" y="87207"/>
            <a:ext cx="1946780" cy="1844698"/>
          </a:xfrm>
          <a:prstGeom prst="rect">
            <a:avLst/>
          </a:prstGeom>
        </p:spPr>
      </p:pic>
      <p:pic>
        <p:nvPicPr>
          <p:cNvPr id="11" name="Picture 10">
            <a:extLst>
              <a:ext uri="{FF2B5EF4-FFF2-40B4-BE49-F238E27FC236}">
                <a16:creationId xmlns:a16="http://schemas.microsoft.com/office/drawing/2014/main" id="{A34D2C6D-7FFE-E5CC-89C9-5702CF001514}"/>
              </a:ext>
            </a:extLst>
          </p:cNvPr>
          <p:cNvPicPr>
            <a:picLocks noChangeAspect="1"/>
          </p:cNvPicPr>
          <p:nvPr/>
        </p:nvPicPr>
        <p:blipFill>
          <a:blip r:embed="rId3"/>
          <a:stretch>
            <a:fillRect/>
          </a:stretch>
        </p:blipFill>
        <p:spPr>
          <a:xfrm>
            <a:off x="6096000" y="3916561"/>
            <a:ext cx="5349704" cy="2743438"/>
          </a:xfrm>
          <a:prstGeom prst="rect">
            <a:avLst/>
          </a:prstGeom>
        </p:spPr>
      </p:pic>
    </p:spTree>
    <p:extLst>
      <p:ext uri="{BB962C8B-B14F-4D97-AF65-F5344CB8AC3E}">
        <p14:creationId xmlns:p14="http://schemas.microsoft.com/office/powerpoint/2010/main" val="709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C4526-83CA-62BE-562A-36DC9AA17F3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E8D02EB-32D8-C0FE-4446-EAADB9F94D22}"/>
              </a:ext>
            </a:extLst>
          </p:cNvPr>
          <p:cNvSpPr/>
          <p:nvPr/>
        </p:nvSpPr>
        <p:spPr>
          <a:xfrm>
            <a:off x="0" y="0"/>
            <a:ext cx="271236" cy="1717221"/>
          </a:xfrm>
          <a:prstGeom prst="rect">
            <a:avLst/>
          </a:prstGeom>
          <a:solidFill>
            <a:srgbClr val="6AB03E"/>
          </a:solidFill>
        </p:spPr>
        <p:txBody>
          <a:bodyPr/>
          <a:lstStyle/>
          <a:p>
            <a:endParaRPr lang="en-GB" dirty="0"/>
          </a:p>
        </p:txBody>
      </p:sp>
      <p:sp>
        <p:nvSpPr>
          <p:cNvPr id="5" name="AutoShape 5">
            <a:extLst>
              <a:ext uri="{FF2B5EF4-FFF2-40B4-BE49-F238E27FC236}">
                <a16:creationId xmlns:a16="http://schemas.microsoft.com/office/drawing/2014/main" id="{33522B02-81E1-C648-1D5F-FC778A015F04}"/>
              </a:ext>
            </a:extLst>
          </p:cNvPr>
          <p:cNvSpPr/>
          <p:nvPr/>
        </p:nvSpPr>
        <p:spPr>
          <a:xfrm>
            <a:off x="0" y="1713593"/>
            <a:ext cx="271236" cy="1717221"/>
          </a:xfrm>
          <a:prstGeom prst="rect">
            <a:avLst/>
          </a:prstGeom>
          <a:solidFill>
            <a:srgbClr val="F4A72E"/>
          </a:solidFill>
        </p:spPr>
        <p:txBody>
          <a:bodyPr/>
          <a:lstStyle/>
          <a:p>
            <a:endParaRPr lang="en-GB" dirty="0"/>
          </a:p>
        </p:txBody>
      </p:sp>
      <p:sp>
        <p:nvSpPr>
          <p:cNvPr id="6" name="AutoShape 6">
            <a:extLst>
              <a:ext uri="{FF2B5EF4-FFF2-40B4-BE49-F238E27FC236}">
                <a16:creationId xmlns:a16="http://schemas.microsoft.com/office/drawing/2014/main" id="{EE56BBE3-734B-3D67-13C3-2B0CAB08BE99}"/>
              </a:ext>
            </a:extLst>
          </p:cNvPr>
          <p:cNvSpPr/>
          <p:nvPr/>
        </p:nvSpPr>
        <p:spPr>
          <a:xfrm>
            <a:off x="0" y="3427186"/>
            <a:ext cx="271236" cy="1717221"/>
          </a:xfrm>
          <a:prstGeom prst="rect">
            <a:avLst/>
          </a:prstGeom>
          <a:solidFill>
            <a:srgbClr val="C8322A"/>
          </a:solidFill>
        </p:spPr>
        <p:txBody>
          <a:bodyPr/>
          <a:lstStyle/>
          <a:p>
            <a:endParaRPr lang="en-GB" dirty="0"/>
          </a:p>
        </p:txBody>
      </p:sp>
      <p:sp>
        <p:nvSpPr>
          <p:cNvPr id="7" name="AutoShape 7">
            <a:extLst>
              <a:ext uri="{FF2B5EF4-FFF2-40B4-BE49-F238E27FC236}">
                <a16:creationId xmlns:a16="http://schemas.microsoft.com/office/drawing/2014/main" id="{2A64953D-0F31-F2DC-05CB-97EC72064E8D}"/>
              </a:ext>
            </a:extLst>
          </p:cNvPr>
          <p:cNvSpPr/>
          <p:nvPr/>
        </p:nvSpPr>
        <p:spPr>
          <a:xfrm>
            <a:off x="0" y="5140779"/>
            <a:ext cx="271236" cy="1717221"/>
          </a:xfrm>
          <a:prstGeom prst="rect">
            <a:avLst/>
          </a:prstGeom>
          <a:solidFill>
            <a:srgbClr val="2B7CB8"/>
          </a:solidFill>
        </p:spPr>
        <p:txBody>
          <a:bodyPr/>
          <a:lstStyle/>
          <a:p>
            <a:endParaRPr lang="en-GB" dirty="0"/>
          </a:p>
        </p:txBody>
      </p:sp>
      <p:sp>
        <p:nvSpPr>
          <p:cNvPr id="14" name="Rectangle 1">
            <a:extLst>
              <a:ext uri="{FF2B5EF4-FFF2-40B4-BE49-F238E27FC236}">
                <a16:creationId xmlns:a16="http://schemas.microsoft.com/office/drawing/2014/main" id="{E3061855-7E3B-8077-2E03-28BDCAC27040}"/>
              </a:ext>
            </a:extLst>
          </p:cNvPr>
          <p:cNvSpPr>
            <a:spLocks noChangeArrowheads="1"/>
          </p:cNvSpPr>
          <p:nvPr/>
        </p:nvSpPr>
        <p:spPr bwMode="auto">
          <a:xfrm>
            <a:off x="1285950" y="3327845"/>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dirty="0"/>
          </a:p>
        </p:txBody>
      </p:sp>
      <p:sp>
        <p:nvSpPr>
          <p:cNvPr id="17" name="TextBox 16">
            <a:extLst>
              <a:ext uri="{FF2B5EF4-FFF2-40B4-BE49-F238E27FC236}">
                <a16:creationId xmlns:a16="http://schemas.microsoft.com/office/drawing/2014/main" id="{B328E1BC-D323-1B85-9F0C-69BEDA4171ED}"/>
              </a:ext>
            </a:extLst>
          </p:cNvPr>
          <p:cNvSpPr txBox="1"/>
          <p:nvPr/>
        </p:nvSpPr>
        <p:spPr>
          <a:xfrm>
            <a:off x="1099058" y="232477"/>
            <a:ext cx="10460041" cy="6062044"/>
          </a:xfrm>
          <a:prstGeom prst="rect">
            <a:avLst/>
          </a:prstGeom>
          <a:noFill/>
        </p:spPr>
        <p:txBody>
          <a:bodyPr wrap="square">
            <a:spAutoFit/>
          </a:bodyPr>
          <a:lstStyle/>
          <a:p>
            <a:pPr lvl="0" algn="ctr"/>
            <a:r>
              <a:rPr lang="en-US" sz="2800" b="1" dirty="0">
                <a:latin typeface="Calibri" panose="020F0502020204030204" pitchFamily="34" charset="0"/>
                <a:ea typeface="Times New Roman" panose="02020603050405020304" pitchFamily="18" charset="0"/>
              </a:rPr>
              <a:t>	SBD Event: Culture Night </a:t>
            </a:r>
          </a:p>
          <a:p>
            <a:pPr lvl="0" algn="ctr"/>
            <a:r>
              <a:rPr lang="en-US" sz="2800" b="1" dirty="0">
                <a:latin typeface="Calibri" panose="020F0502020204030204" pitchFamily="34" charset="0"/>
                <a:ea typeface="Times New Roman" panose="02020603050405020304" pitchFamily="18" charset="0"/>
              </a:rPr>
              <a:t>	September 19th </a:t>
            </a:r>
            <a:endParaRPr lang="en-US" b="1" dirty="0">
              <a:latin typeface="Calibri" panose="020F0502020204030204" pitchFamily="34" charset="0"/>
              <a:ea typeface="Times New Roman" panose="02020603050405020304" pitchFamily="18" charset="0"/>
            </a:endParaRPr>
          </a:p>
          <a:p>
            <a:endParaRPr lang="en-US" dirty="0"/>
          </a:p>
          <a:p>
            <a:r>
              <a:rPr lang="en-US" dirty="0"/>
              <a:t>Join us for a vibrant evening of culture and cuisine at </a:t>
            </a:r>
            <a:r>
              <a:rPr lang="en-US" b="1" dirty="0"/>
              <a:t>Sandyford Business District’s Culture Night  </a:t>
            </a:r>
            <a:endParaRPr lang="en-US" dirty="0"/>
          </a:p>
          <a:p>
            <a:endParaRPr lang="en-US" dirty="0"/>
          </a:p>
          <a:p>
            <a:r>
              <a:rPr lang="en-US" b="1" dirty="0"/>
              <a:t>Date:</a:t>
            </a:r>
            <a:r>
              <a:rPr lang="en-US" dirty="0"/>
              <a:t> Friday, September 19th</a:t>
            </a:r>
            <a:br>
              <a:rPr lang="en-US" dirty="0"/>
            </a:br>
            <a:r>
              <a:rPr lang="en-US" b="1" dirty="0"/>
              <a:t>Time:</a:t>
            </a:r>
            <a:r>
              <a:rPr lang="en-US" dirty="0"/>
              <a:t> 7:00 PM – 9:00 PM</a:t>
            </a:r>
            <a:br>
              <a:rPr lang="en-US" dirty="0"/>
            </a:br>
            <a:r>
              <a:rPr lang="en-US" b="1" dirty="0"/>
              <a:t>Venue:</a:t>
            </a:r>
            <a:r>
              <a:rPr lang="en-US" dirty="0"/>
              <a:t> Dynamic Space, 60 Holly Avenue, Stillorgan Business Park</a:t>
            </a:r>
          </a:p>
          <a:p>
            <a:endParaRPr lang="en-US" dirty="0"/>
          </a:p>
          <a:p>
            <a:r>
              <a:rPr lang="en-US" dirty="0"/>
              <a:t>This </a:t>
            </a:r>
            <a:r>
              <a:rPr lang="en-US" b="1" dirty="0"/>
              <a:t>FREE event</a:t>
            </a:r>
            <a:r>
              <a:rPr lang="en-US" dirty="0"/>
              <a:t> will feature the </a:t>
            </a:r>
            <a:r>
              <a:rPr lang="en-US" b="1" dirty="0"/>
              <a:t>Dublin Symphony Orchestra</a:t>
            </a:r>
            <a:r>
              <a:rPr lang="en-US" dirty="0"/>
              <a:t> performing </a:t>
            </a:r>
            <a:r>
              <a:rPr lang="en-US" i="1" dirty="0"/>
              <a:t>Music from the Movies</a:t>
            </a:r>
            <a:r>
              <a:rPr lang="en-US" dirty="0"/>
              <a:t>, alongside some of The District’s top restaurants and drink suppliers. It promises to be an unforgettable evening of music, food, and community spirit—showcasing the very best of Sandyford Business District’s cultural vibrancy.</a:t>
            </a:r>
          </a:p>
          <a:p>
            <a:endParaRPr lang="en-US" b="1" dirty="0"/>
          </a:p>
          <a:p>
            <a:endParaRPr lang="en-US" dirty="0"/>
          </a:p>
          <a:p>
            <a:endParaRPr lang="en-US" dirty="0"/>
          </a:p>
          <a:p>
            <a:pPr>
              <a:lnSpc>
                <a:spcPct val="107000"/>
              </a:lnSpc>
              <a:spcAft>
                <a:spcPts val="800"/>
              </a:spcAft>
            </a:pPr>
            <a:endParaRPr lang="en-GB" dirty="0">
              <a:latin typeface="Aptos" panose="020B0004020202020204" pitchFamily="34" charset="0"/>
              <a:ea typeface="Aptos" panose="020B0004020202020204" pitchFamily="34" charset="0"/>
              <a:cs typeface="Times New Roman" panose="02020603050405020304" pitchFamily="18" charset="0"/>
            </a:endParaRPr>
          </a:p>
          <a:p>
            <a:pPr lvl="0"/>
            <a:endParaRPr lang="en-US" sz="1800" b="1" dirty="0">
              <a:effectLst/>
              <a:latin typeface="Calibri" panose="020F0502020204030204" pitchFamily="34" charset="0"/>
              <a:ea typeface="Times New Roman" panose="02020603050405020304" pitchFamily="18" charset="0"/>
            </a:endParaRPr>
          </a:p>
          <a:p>
            <a:pPr lvl="0"/>
            <a:endParaRPr lang="en-US" sz="1800" b="1" dirty="0">
              <a:effectLst/>
              <a:latin typeface="Calibri" panose="020F0502020204030204" pitchFamily="34" charset="0"/>
              <a:ea typeface="Times New Roman" panose="02020603050405020304" pitchFamily="18" charset="0"/>
            </a:endParaRPr>
          </a:p>
          <a:p>
            <a:pPr lvl="0"/>
            <a:endParaRPr lang="en-US" sz="1800" dirty="0">
              <a:effectLst/>
              <a:latin typeface="Calibri" panose="020F0502020204030204" pitchFamily="34" charset="0"/>
              <a:ea typeface="Times New Roman" panose="02020603050405020304" pitchFamily="18" charset="0"/>
            </a:endParaRPr>
          </a:p>
          <a:p>
            <a:pPr marL="342900" lvl="0" indent="-342900">
              <a:buFont typeface="Wingdings" panose="05000000000000000000" pitchFamily="2" charset="2"/>
              <a:buChar char=""/>
            </a:pPr>
            <a:endParaRPr lang="en-US" sz="1800" dirty="0">
              <a:effectLst/>
              <a:latin typeface="Calibri" panose="020F0502020204030204" pitchFamily="34" charset="0"/>
              <a:ea typeface="Times New Roman" panose="02020603050405020304" pitchFamily="18" charset="0"/>
            </a:endParaRPr>
          </a:p>
        </p:txBody>
      </p:sp>
      <p:pic>
        <p:nvPicPr>
          <p:cNvPr id="15" name="Picture 14" descr="Logo, company name&#10;&#10;Description automatically generated">
            <a:extLst>
              <a:ext uri="{FF2B5EF4-FFF2-40B4-BE49-F238E27FC236}">
                <a16:creationId xmlns:a16="http://schemas.microsoft.com/office/drawing/2014/main" id="{4C02F034-DD94-6328-E7DE-0A6EBE469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220" y="71120"/>
            <a:ext cx="1946780" cy="1844698"/>
          </a:xfrm>
          <a:prstGeom prst="rect">
            <a:avLst/>
          </a:prstGeom>
        </p:spPr>
      </p:pic>
      <p:pic>
        <p:nvPicPr>
          <p:cNvPr id="4" name="Picture 3">
            <a:extLst>
              <a:ext uri="{FF2B5EF4-FFF2-40B4-BE49-F238E27FC236}">
                <a16:creationId xmlns:a16="http://schemas.microsoft.com/office/drawing/2014/main" id="{75F19B7A-5928-17E1-C0C3-024BBF6CCCCD}"/>
              </a:ext>
            </a:extLst>
          </p:cNvPr>
          <p:cNvPicPr>
            <a:picLocks noChangeAspect="1"/>
          </p:cNvPicPr>
          <p:nvPr/>
        </p:nvPicPr>
        <p:blipFill>
          <a:blip r:embed="rId4"/>
          <a:stretch>
            <a:fillRect/>
          </a:stretch>
        </p:blipFill>
        <p:spPr>
          <a:xfrm>
            <a:off x="6247499" y="3981154"/>
            <a:ext cx="5311600" cy="2644369"/>
          </a:xfrm>
          <a:prstGeom prst="rect">
            <a:avLst/>
          </a:prstGeom>
        </p:spPr>
      </p:pic>
      <p:pic>
        <p:nvPicPr>
          <p:cNvPr id="9" name="Picture 8">
            <a:extLst>
              <a:ext uri="{FF2B5EF4-FFF2-40B4-BE49-F238E27FC236}">
                <a16:creationId xmlns:a16="http://schemas.microsoft.com/office/drawing/2014/main" id="{CBC636FC-37CE-75C0-BD65-C20744D8507A}"/>
              </a:ext>
            </a:extLst>
          </p:cNvPr>
          <p:cNvPicPr>
            <a:picLocks noChangeAspect="1"/>
          </p:cNvPicPr>
          <p:nvPr/>
        </p:nvPicPr>
        <p:blipFill>
          <a:blip r:embed="rId5"/>
          <a:stretch>
            <a:fillRect/>
          </a:stretch>
        </p:blipFill>
        <p:spPr>
          <a:xfrm>
            <a:off x="1099058" y="4246637"/>
            <a:ext cx="4961050" cy="1752752"/>
          </a:xfrm>
          <a:prstGeom prst="rect">
            <a:avLst/>
          </a:prstGeom>
        </p:spPr>
      </p:pic>
    </p:spTree>
    <p:extLst>
      <p:ext uri="{BB962C8B-B14F-4D97-AF65-F5344CB8AC3E}">
        <p14:creationId xmlns:p14="http://schemas.microsoft.com/office/powerpoint/2010/main" val="212494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E62C5-5EA4-CE56-2470-08DFE06F762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2990BD2-2686-22A1-269F-32FFA6AEC54E}"/>
              </a:ext>
            </a:extLst>
          </p:cNvPr>
          <p:cNvSpPr/>
          <p:nvPr/>
        </p:nvSpPr>
        <p:spPr>
          <a:xfrm>
            <a:off x="0" y="0"/>
            <a:ext cx="271236" cy="1717221"/>
          </a:xfrm>
          <a:prstGeom prst="rect">
            <a:avLst/>
          </a:prstGeom>
          <a:solidFill>
            <a:srgbClr val="6AB03E"/>
          </a:solidFill>
        </p:spPr>
        <p:txBody>
          <a:bodyPr/>
          <a:lstStyle/>
          <a:p>
            <a:endParaRPr lang="en-GB" dirty="0"/>
          </a:p>
        </p:txBody>
      </p:sp>
      <p:sp>
        <p:nvSpPr>
          <p:cNvPr id="5" name="AutoShape 5">
            <a:extLst>
              <a:ext uri="{FF2B5EF4-FFF2-40B4-BE49-F238E27FC236}">
                <a16:creationId xmlns:a16="http://schemas.microsoft.com/office/drawing/2014/main" id="{30AD3394-FEA0-87C1-1ED2-962D9285E2B9}"/>
              </a:ext>
            </a:extLst>
          </p:cNvPr>
          <p:cNvSpPr/>
          <p:nvPr/>
        </p:nvSpPr>
        <p:spPr>
          <a:xfrm>
            <a:off x="0" y="1713593"/>
            <a:ext cx="271236" cy="1717221"/>
          </a:xfrm>
          <a:prstGeom prst="rect">
            <a:avLst/>
          </a:prstGeom>
          <a:solidFill>
            <a:srgbClr val="F4A72E"/>
          </a:solidFill>
        </p:spPr>
        <p:txBody>
          <a:bodyPr/>
          <a:lstStyle/>
          <a:p>
            <a:endParaRPr lang="en-GB" dirty="0"/>
          </a:p>
        </p:txBody>
      </p:sp>
      <p:sp>
        <p:nvSpPr>
          <p:cNvPr id="6" name="AutoShape 6">
            <a:extLst>
              <a:ext uri="{FF2B5EF4-FFF2-40B4-BE49-F238E27FC236}">
                <a16:creationId xmlns:a16="http://schemas.microsoft.com/office/drawing/2014/main" id="{A2D93949-5EBA-F66D-407E-5E26DBC9C9C8}"/>
              </a:ext>
            </a:extLst>
          </p:cNvPr>
          <p:cNvSpPr/>
          <p:nvPr/>
        </p:nvSpPr>
        <p:spPr>
          <a:xfrm>
            <a:off x="0" y="3427186"/>
            <a:ext cx="271236" cy="1717221"/>
          </a:xfrm>
          <a:prstGeom prst="rect">
            <a:avLst/>
          </a:prstGeom>
          <a:solidFill>
            <a:srgbClr val="C8322A"/>
          </a:solidFill>
        </p:spPr>
        <p:txBody>
          <a:bodyPr/>
          <a:lstStyle/>
          <a:p>
            <a:endParaRPr lang="en-GB" dirty="0"/>
          </a:p>
        </p:txBody>
      </p:sp>
      <p:sp>
        <p:nvSpPr>
          <p:cNvPr id="7" name="AutoShape 7">
            <a:extLst>
              <a:ext uri="{FF2B5EF4-FFF2-40B4-BE49-F238E27FC236}">
                <a16:creationId xmlns:a16="http://schemas.microsoft.com/office/drawing/2014/main" id="{2C00523D-727A-3975-A25C-F87508D6D56F}"/>
              </a:ext>
            </a:extLst>
          </p:cNvPr>
          <p:cNvSpPr/>
          <p:nvPr/>
        </p:nvSpPr>
        <p:spPr>
          <a:xfrm>
            <a:off x="0" y="5140779"/>
            <a:ext cx="271236" cy="1717221"/>
          </a:xfrm>
          <a:prstGeom prst="rect">
            <a:avLst/>
          </a:prstGeom>
          <a:solidFill>
            <a:srgbClr val="2B7CB8"/>
          </a:solidFill>
        </p:spPr>
        <p:txBody>
          <a:bodyPr/>
          <a:lstStyle/>
          <a:p>
            <a:endParaRPr lang="en-GB" dirty="0"/>
          </a:p>
        </p:txBody>
      </p:sp>
      <p:sp>
        <p:nvSpPr>
          <p:cNvPr id="14" name="Rectangle 1">
            <a:extLst>
              <a:ext uri="{FF2B5EF4-FFF2-40B4-BE49-F238E27FC236}">
                <a16:creationId xmlns:a16="http://schemas.microsoft.com/office/drawing/2014/main" id="{AF6DB258-68CE-CEB7-AB43-3D3F46D09CF6}"/>
              </a:ext>
            </a:extLst>
          </p:cNvPr>
          <p:cNvSpPr>
            <a:spLocks noChangeArrowheads="1"/>
          </p:cNvSpPr>
          <p:nvPr/>
        </p:nvSpPr>
        <p:spPr bwMode="auto">
          <a:xfrm>
            <a:off x="1285950" y="3327845"/>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dirty="0"/>
          </a:p>
        </p:txBody>
      </p:sp>
      <p:sp>
        <p:nvSpPr>
          <p:cNvPr id="17" name="TextBox 16">
            <a:extLst>
              <a:ext uri="{FF2B5EF4-FFF2-40B4-BE49-F238E27FC236}">
                <a16:creationId xmlns:a16="http://schemas.microsoft.com/office/drawing/2014/main" id="{38EA63B8-DC89-9C47-71CD-8A8B6442787D}"/>
              </a:ext>
            </a:extLst>
          </p:cNvPr>
          <p:cNvSpPr txBox="1"/>
          <p:nvPr/>
        </p:nvSpPr>
        <p:spPr>
          <a:xfrm>
            <a:off x="1099058" y="599953"/>
            <a:ext cx="10460041" cy="4954048"/>
          </a:xfrm>
          <a:prstGeom prst="rect">
            <a:avLst/>
          </a:prstGeom>
          <a:noFill/>
        </p:spPr>
        <p:txBody>
          <a:bodyPr wrap="square">
            <a:spAutoFit/>
          </a:bodyPr>
          <a:lstStyle/>
          <a:p>
            <a:pPr lvl="0" algn="ctr"/>
            <a:r>
              <a:rPr lang="en-US" sz="2800" b="1" dirty="0">
                <a:latin typeface="Calibri" panose="020F0502020204030204" pitchFamily="34" charset="0"/>
                <a:ea typeface="Times New Roman" panose="02020603050405020304" pitchFamily="18" charset="0"/>
              </a:rPr>
              <a:t>	SBD Event: Employer Roadshow </a:t>
            </a:r>
          </a:p>
          <a:p>
            <a:pPr lvl="0" algn="ctr"/>
            <a:r>
              <a:rPr lang="en-US" sz="2800" b="1" dirty="0">
                <a:latin typeface="Calibri" panose="020F0502020204030204" pitchFamily="34" charset="0"/>
                <a:ea typeface="Times New Roman" panose="02020603050405020304" pitchFamily="18" charset="0"/>
              </a:rPr>
              <a:t>October 15th</a:t>
            </a:r>
            <a:endParaRPr lang="en-US" dirty="0"/>
          </a:p>
          <a:p>
            <a:endParaRPr lang="en-US" b="1" dirty="0"/>
          </a:p>
          <a:p>
            <a:r>
              <a:rPr lang="en-US" dirty="0"/>
              <a:t>10AM- 11.30AM</a:t>
            </a:r>
          </a:p>
          <a:p>
            <a:endParaRPr lang="en-US" dirty="0"/>
          </a:p>
          <a:p>
            <a:r>
              <a:rPr lang="en-US" dirty="0"/>
              <a:t>In collaboration with </a:t>
            </a:r>
          </a:p>
          <a:p>
            <a:endParaRPr lang="en-US" dirty="0"/>
          </a:p>
          <a:p>
            <a:endParaRPr lang="en-US" dirty="0"/>
          </a:p>
          <a:p>
            <a:endParaRPr lang="en-US" dirty="0"/>
          </a:p>
          <a:p>
            <a:endParaRPr lang="en-US" dirty="0"/>
          </a:p>
          <a:p>
            <a:endParaRPr lang="en-US" dirty="0"/>
          </a:p>
          <a:p>
            <a:pPr>
              <a:lnSpc>
                <a:spcPct val="107000"/>
              </a:lnSpc>
              <a:spcAft>
                <a:spcPts val="800"/>
              </a:spcAft>
            </a:pPr>
            <a:endParaRPr lang="en-GB" dirty="0">
              <a:latin typeface="Aptos" panose="020B0004020202020204" pitchFamily="34" charset="0"/>
              <a:ea typeface="Aptos" panose="020B0004020202020204" pitchFamily="34" charset="0"/>
              <a:cs typeface="Times New Roman" panose="02020603050405020304" pitchFamily="18" charset="0"/>
            </a:endParaRPr>
          </a:p>
          <a:p>
            <a:pPr lvl="0"/>
            <a:endParaRPr lang="en-US" sz="1800" b="1" dirty="0">
              <a:effectLst/>
              <a:latin typeface="Calibri" panose="020F0502020204030204" pitchFamily="34" charset="0"/>
              <a:ea typeface="Times New Roman" panose="02020603050405020304" pitchFamily="18" charset="0"/>
            </a:endParaRPr>
          </a:p>
          <a:p>
            <a:pPr lvl="0"/>
            <a:endParaRPr lang="en-US" sz="1800" b="1" dirty="0">
              <a:effectLst/>
              <a:latin typeface="Calibri" panose="020F0502020204030204" pitchFamily="34" charset="0"/>
              <a:ea typeface="Times New Roman" panose="02020603050405020304" pitchFamily="18" charset="0"/>
            </a:endParaRPr>
          </a:p>
          <a:p>
            <a:pPr lvl="0"/>
            <a:r>
              <a:rPr lang="en-US" dirty="0">
                <a:latin typeface="Calibri" panose="020F0502020204030204" pitchFamily="34" charset="0"/>
                <a:ea typeface="Times New Roman" panose="02020603050405020304" pitchFamily="18" charset="0"/>
              </a:rPr>
              <a:t>		</a:t>
            </a:r>
            <a:r>
              <a:rPr lang="en-US" b="1" i="1" dirty="0">
                <a:latin typeface="Calibri" panose="020F0502020204030204" pitchFamily="34" charset="0"/>
                <a:ea typeface="Times New Roman" panose="02020603050405020304" pitchFamily="18" charset="0"/>
              </a:rPr>
              <a:t>More details on flyers on the tables </a:t>
            </a:r>
            <a:endParaRPr lang="en-US" sz="1800" b="1" i="1" dirty="0">
              <a:effectLst/>
              <a:latin typeface="Calibri" panose="020F0502020204030204" pitchFamily="34" charset="0"/>
              <a:ea typeface="Times New Roman" panose="02020603050405020304" pitchFamily="18" charset="0"/>
            </a:endParaRPr>
          </a:p>
          <a:p>
            <a:pPr marL="342900" lvl="0" indent="-342900">
              <a:buFont typeface="Wingdings" panose="05000000000000000000" pitchFamily="2" charset="2"/>
              <a:buChar char=""/>
            </a:pPr>
            <a:endParaRPr lang="en-US" sz="1800" dirty="0">
              <a:effectLst/>
              <a:latin typeface="Calibri" panose="020F0502020204030204" pitchFamily="34" charset="0"/>
              <a:ea typeface="Times New Roman" panose="02020603050405020304" pitchFamily="18" charset="0"/>
            </a:endParaRPr>
          </a:p>
        </p:txBody>
      </p:sp>
      <p:pic>
        <p:nvPicPr>
          <p:cNvPr id="15" name="Picture 14" descr="Logo, company name&#10;&#10;Description automatically generated">
            <a:extLst>
              <a:ext uri="{FF2B5EF4-FFF2-40B4-BE49-F238E27FC236}">
                <a16:creationId xmlns:a16="http://schemas.microsoft.com/office/drawing/2014/main" id="{FCFAE450-2BF1-3469-EA22-731ED39C0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220" y="71120"/>
            <a:ext cx="1946780" cy="1844698"/>
          </a:xfrm>
          <a:prstGeom prst="rect">
            <a:avLst/>
          </a:prstGeom>
        </p:spPr>
      </p:pic>
      <p:pic>
        <p:nvPicPr>
          <p:cNvPr id="3" name="Picture 2" descr="A green circle with white text&#10;&#10;AI-generated content may be incorrect.">
            <a:extLst>
              <a:ext uri="{FF2B5EF4-FFF2-40B4-BE49-F238E27FC236}">
                <a16:creationId xmlns:a16="http://schemas.microsoft.com/office/drawing/2014/main" id="{DE1A4C0E-656A-23DC-0575-1DB1B6B43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455" y="2727680"/>
            <a:ext cx="2121982" cy="1200329"/>
          </a:xfrm>
          <a:prstGeom prst="rect">
            <a:avLst/>
          </a:prstGeom>
        </p:spPr>
      </p:pic>
      <p:pic>
        <p:nvPicPr>
          <p:cNvPr id="8" name="Picture 2">
            <a:extLst>
              <a:ext uri="{FF2B5EF4-FFF2-40B4-BE49-F238E27FC236}">
                <a16:creationId xmlns:a16="http://schemas.microsoft.com/office/drawing/2014/main" id="{E4980FFF-4A8E-1A12-A79C-B1AAEE2BD9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3063" y="2774650"/>
            <a:ext cx="1232491" cy="105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logo with text on it&#10;&#10;AI-generated content may be incorrect.">
            <a:extLst>
              <a:ext uri="{FF2B5EF4-FFF2-40B4-BE49-F238E27FC236}">
                <a16:creationId xmlns:a16="http://schemas.microsoft.com/office/drawing/2014/main" id="{C5EEB6E1-F9AC-B4A0-E4AE-59A96E729E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1310" y="3076977"/>
            <a:ext cx="1872547" cy="5359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012D3EBD-6C0C-5498-94B4-51CB6B024293}"/>
              </a:ext>
            </a:extLst>
          </p:cNvPr>
          <p:cNvPicPr>
            <a:picLocks noChangeAspect="1"/>
          </p:cNvPicPr>
          <p:nvPr/>
        </p:nvPicPr>
        <p:blipFill>
          <a:blip r:embed="rId7"/>
          <a:stretch>
            <a:fillRect/>
          </a:stretch>
        </p:blipFill>
        <p:spPr>
          <a:xfrm>
            <a:off x="7087653" y="4238622"/>
            <a:ext cx="4232088" cy="2363186"/>
          </a:xfrm>
          <a:prstGeom prst="rect">
            <a:avLst/>
          </a:prstGeom>
        </p:spPr>
      </p:pic>
    </p:spTree>
    <p:extLst>
      <p:ext uri="{BB962C8B-B14F-4D97-AF65-F5344CB8AC3E}">
        <p14:creationId xmlns:p14="http://schemas.microsoft.com/office/powerpoint/2010/main" val="165749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70547-AA2B-CE88-F889-1E3C12F217C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95E59AE-D2B3-2FAE-F99E-761715BD47E7}"/>
              </a:ext>
            </a:extLst>
          </p:cNvPr>
          <p:cNvSpPr/>
          <p:nvPr/>
        </p:nvSpPr>
        <p:spPr>
          <a:xfrm>
            <a:off x="0" y="0"/>
            <a:ext cx="271236" cy="1717221"/>
          </a:xfrm>
          <a:prstGeom prst="rect">
            <a:avLst/>
          </a:prstGeom>
          <a:solidFill>
            <a:srgbClr val="6AB03E"/>
          </a:solidFill>
        </p:spPr>
        <p:txBody>
          <a:bodyPr/>
          <a:lstStyle/>
          <a:p>
            <a:endParaRPr lang="en-GB" dirty="0"/>
          </a:p>
        </p:txBody>
      </p:sp>
      <p:sp>
        <p:nvSpPr>
          <p:cNvPr id="5" name="AutoShape 5">
            <a:extLst>
              <a:ext uri="{FF2B5EF4-FFF2-40B4-BE49-F238E27FC236}">
                <a16:creationId xmlns:a16="http://schemas.microsoft.com/office/drawing/2014/main" id="{04C75873-5057-36B0-E2D9-4D41C1530A30}"/>
              </a:ext>
            </a:extLst>
          </p:cNvPr>
          <p:cNvSpPr/>
          <p:nvPr/>
        </p:nvSpPr>
        <p:spPr>
          <a:xfrm>
            <a:off x="0" y="1713593"/>
            <a:ext cx="271236" cy="1717221"/>
          </a:xfrm>
          <a:prstGeom prst="rect">
            <a:avLst/>
          </a:prstGeom>
          <a:solidFill>
            <a:srgbClr val="F4A72E"/>
          </a:solidFill>
        </p:spPr>
        <p:txBody>
          <a:bodyPr/>
          <a:lstStyle/>
          <a:p>
            <a:endParaRPr lang="en-GB" dirty="0"/>
          </a:p>
        </p:txBody>
      </p:sp>
      <p:sp>
        <p:nvSpPr>
          <p:cNvPr id="6" name="AutoShape 6">
            <a:extLst>
              <a:ext uri="{FF2B5EF4-FFF2-40B4-BE49-F238E27FC236}">
                <a16:creationId xmlns:a16="http://schemas.microsoft.com/office/drawing/2014/main" id="{644E9823-8974-5524-ED88-F2E0947E00E2}"/>
              </a:ext>
            </a:extLst>
          </p:cNvPr>
          <p:cNvSpPr/>
          <p:nvPr/>
        </p:nvSpPr>
        <p:spPr>
          <a:xfrm>
            <a:off x="0" y="3427186"/>
            <a:ext cx="271236" cy="1717221"/>
          </a:xfrm>
          <a:prstGeom prst="rect">
            <a:avLst/>
          </a:prstGeom>
          <a:solidFill>
            <a:srgbClr val="C8322A"/>
          </a:solidFill>
        </p:spPr>
        <p:txBody>
          <a:bodyPr/>
          <a:lstStyle/>
          <a:p>
            <a:endParaRPr lang="en-GB" dirty="0"/>
          </a:p>
        </p:txBody>
      </p:sp>
      <p:sp>
        <p:nvSpPr>
          <p:cNvPr id="7" name="AutoShape 7">
            <a:extLst>
              <a:ext uri="{FF2B5EF4-FFF2-40B4-BE49-F238E27FC236}">
                <a16:creationId xmlns:a16="http://schemas.microsoft.com/office/drawing/2014/main" id="{DB46B672-5AD0-A4A0-91BE-7DA7B8CB284B}"/>
              </a:ext>
            </a:extLst>
          </p:cNvPr>
          <p:cNvSpPr/>
          <p:nvPr/>
        </p:nvSpPr>
        <p:spPr>
          <a:xfrm>
            <a:off x="0" y="5140779"/>
            <a:ext cx="271236" cy="1717221"/>
          </a:xfrm>
          <a:prstGeom prst="rect">
            <a:avLst/>
          </a:prstGeom>
          <a:solidFill>
            <a:srgbClr val="2B7CB8"/>
          </a:solidFill>
        </p:spPr>
        <p:txBody>
          <a:bodyPr/>
          <a:lstStyle/>
          <a:p>
            <a:endParaRPr lang="en-GB" dirty="0"/>
          </a:p>
        </p:txBody>
      </p:sp>
      <p:sp>
        <p:nvSpPr>
          <p:cNvPr id="14" name="Rectangle 1">
            <a:extLst>
              <a:ext uri="{FF2B5EF4-FFF2-40B4-BE49-F238E27FC236}">
                <a16:creationId xmlns:a16="http://schemas.microsoft.com/office/drawing/2014/main" id="{D6B02D13-C17D-B850-8A6E-5989089D36D4}"/>
              </a:ext>
            </a:extLst>
          </p:cNvPr>
          <p:cNvSpPr>
            <a:spLocks noChangeArrowheads="1"/>
          </p:cNvSpPr>
          <p:nvPr/>
        </p:nvSpPr>
        <p:spPr bwMode="auto">
          <a:xfrm>
            <a:off x="1285950" y="3327845"/>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dirty="0"/>
          </a:p>
        </p:txBody>
      </p:sp>
      <p:sp>
        <p:nvSpPr>
          <p:cNvPr id="17" name="TextBox 16">
            <a:extLst>
              <a:ext uri="{FF2B5EF4-FFF2-40B4-BE49-F238E27FC236}">
                <a16:creationId xmlns:a16="http://schemas.microsoft.com/office/drawing/2014/main" id="{A5386A5C-406E-6F96-F34A-054CF70E3911}"/>
              </a:ext>
            </a:extLst>
          </p:cNvPr>
          <p:cNvSpPr txBox="1"/>
          <p:nvPr/>
        </p:nvSpPr>
        <p:spPr>
          <a:xfrm>
            <a:off x="865979" y="712321"/>
            <a:ext cx="10460041" cy="6739153"/>
          </a:xfrm>
          <a:prstGeom prst="rect">
            <a:avLst/>
          </a:prstGeom>
          <a:noFill/>
        </p:spPr>
        <p:txBody>
          <a:bodyPr wrap="square">
            <a:spAutoFit/>
          </a:bodyPr>
          <a:lstStyle/>
          <a:p>
            <a:pPr lvl="0" algn="ctr"/>
            <a:r>
              <a:rPr lang="en-US" sz="2800" b="1" dirty="0">
                <a:effectLst/>
                <a:latin typeface="Calibri" panose="020F0502020204030204" pitchFamily="34" charset="0"/>
                <a:ea typeface="Times New Roman" panose="02020603050405020304" pitchFamily="18" charset="0"/>
              </a:rPr>
              <a:t>SBD Charity Fun Walk:</a:t>
            </a:r>
          </a:p>
          <a:p>
            <a:pPr>
              <a:lnSpc>
                <a:spcPct val="107000"/>
              </a:lnSpc>
              <a:spcAft>
                <a:spcPts val="800"/>
              </a:spcAft>
            </a:pP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lvl="0"/>
            <a:r>
              <a:rPr lang="en-US" dirty="0">
                <a:latin typeface="Calibri" panose="020F0502020204030204" pitchFamily="34" charset="0"/>
                <a:ea typeface="Times New Roman" panose="02020603050405020304" pitchFamily="18" charset="0"/>
              </a:rPr>
              <a:t>Wednesday May 28</a:t>
            </a:r>
            <a:r>
              <a:rPr lang="en-US" baseline="30000" dirty="0">
                <a:latin typeface="Calibri" panose="020F0502020204030204" pitchFamily="34" charset="0"/>
                <a:ea typeface="Times New Roman" panose="02020603050405020304" pitchFamily="18" charset="0"/>
              </a:rPr>
              <a:t>th</a:t>
            </a:r>
            <a:r>
              <a:rPr lang="en-US" dirty="0">
                <a:latin typeface="Calibri" panose="020F0502020204030204" pitchFamily="34" charset="0"/>
                <a:ea typeface="Times New Roman" panose="02020603050405020304" pitchFamily="18" charset="0"/>
              </a:rPr>
              <a:t> we welcomed families and employees from across The District—and beyond—to our Charity Fun Walk in support of four incredible local charities all based here in The District:</a:t>
            </a:r>
          </a:p>
          <a:p>
            <a:pPr lvl="0"/>
            <a:endParaRPr lang="en-US" dirty="0">
              <a:latin typeface="Calibri" panose="020F0502020204030204" pitchFamily="34" charset="0"/>
              <a:ea typeface="Times New Roman" panose="02020603050405020304" pitchFamily="18" charset="0"/>
            </a:endParaRPr>
          </a:p>
          <a:p>
            <a:pPr marL="285750" lvl="0" indent="-285750">
              <a:buFont typeface="Arial" panose="020B0604020202020204" pitchFamily="34" charset="0"/>
              <a:buChar char="•"/>
            </a:pPr>
            <a:r>
              <a:rPr lang="en-US" dirty="0">
                <a:latin typeface="Calibri" panose="020F0502020204030204" pitchFamily="34" charset="0"/>
                <a:ea typeface="Times New Roman" panose="02020603050405020304" pitchFamily="18" charset="0"/>
              </a:rPr>
              <a:t>Children in Hospital Ireland </a:t>
            </a:r>
          </a:p>
          <a:p>
            <a:pPr marL="285750" lvl="0" indent="-285750">
              <a:buFont typeface="Arial" panose="020B0604020202020204" pitchFamily="34" charset="0"/>
              <a:buChar char="•"/>
            </a:pPr>
            <a:r>
              <a:rPr lang="en-US" dirty="0">
                <a:latin typeface="Calibri" panose="020F0502020204030204" pitchFamily="34" charset="0"/>
                <a:ea typeface="Times New Roman" panose="02020603050405020304" pitchFamily="18" charset="0"/>
              </a:rPr>
              <a:t>The Down Syndrome Centre</a:t>
            </a:r>
          </a:p>
          <a:p>
            <a:pPr marL="285750" lvl="0" indent="-285750">
              <a:buFont typeface="Arial" panose="020B0604020202020204" pitchFamily="34" charset="0"/>
              <a:buChar char="•"/>
            </a:pPr>
            <a:r>
              <a:rPr lang="en-US" dirty="0">
                <a:latin typeface="Calibri" panose="020F0502020204030204" pitchFamily="34" charset="0"/>
                <a:ea typeface="Times New Roman" panose="02020603050405020304" pitchFamily="18" charset="0"/>
              </a:rPr>
              <a:t>Changing Lives DLR</a:t>
            </a:r>
          </a:p>
          <a:p>
            <a:pPr marL="285750" lvl="0" indent="-285750">
              <a:buFont typeface="Arial" panose="020B0604020202020204" pitchFamily="34" charset="0"/>
              <a:buChar char="•"/>
            </a:pPr>
            <a:r>
              <a:rPr lang="en-US" dirty="0">
                <a:latin typeface="Calibri" panose="020F0502020204030204" pitchFamily="34" charset="0"/>
                <a:ea typeface="Times New Roman" panose="02020603050405020304" pitchFamily="18" charset="0"/>
              </a:rPr>
              <a:t>Enable Ireland </a:t>
            </a:r>
          </a:p>
          <a:p>
            <a:pPr lvl="0"/>
            <a:endParaRPr lang="en-US" sz="1800" dirty="0">
              <a:effectLst/>
              <a:latin typeface="Calibri" panose="020F0502020204030204" pitchFamily="34" charset="0"/>
              <a:ea typeface="Times New Roman" panose="02020603050405020304" pitchFamily="18" charset="0"/>
            </a:endParaRPr>
          </a:p>
          <a:p>
            <a:pPr lvl="0"/>
            <a:r>
              <a:rPr lang="en-US" dirty="0">
                <a:latin typeface="Calibri" panose="020F0502020204030204" pitchFamily="34" charset="0"/>
                <a:ea typeface="Times New Roman" panose="02020603050405020304" pitchFamily="18" charset="0"/>
              </a:rPr>
              <a:t>Thanks to the many companies whose </a:t>
            </a:r>
          </a:p>
          <a:p>
            <a:pPr lvl="0"/>
            <a:r>
              <a:rPr lang="en-US" dirty="0">
                <a:latin typeface="Calibri" panose="020F0502020204030204" pitchFamily="34" charset="0"/>
                <a:ea typeface="Times New Roman" panose="02020603050405020304" pitchFamily="18" charset="0"/>
              </a:rPr>
              <a:t>generous support made the event possible</a:t>
            </a:r>
          </a:p>
          <a:p>
            <a:pPr lvl="0"/>
            <a:endParaRPr lang="en-US" dirty="0">
              <a:latin typeface="Calibri" panose="020F0502020204030204" pitchFamily="34" charset="0"/>
              <a:ea typeface="Times New Roman" panose="02020603050405020304" pitchFamily="18" charset="0"/>
            </a:endParaRPr>
          </a:p>
          <a:p>
            <a:r>
              <a:rPr lang="en-GB" b="1" dirty="0"/>
              <a:t>€10,200.42</a:t>
            </a:r>
            <a:r>
              <a:rPr lang="en-GB" dirty="0"/>
              <a:t> was raised.</a:t>
            </a:r>
          </a:p>
          <a:p>
            <a:endParaRPr lang="en-GB" dirty="0"/>
          </a:p>
          <a:p>
            <a:r>
              <a:rPr lang="en-GB" dirty="0"/>
              <a:t>This amount will be shared equally among </a:t>
            </a:r>
          </a:p>
          <a:p>
            <a:r>
              <a:rPr lang="en-GB" dirty="0"/>
              <a:t>the four charities, with each receiving </a:t>
            </a:r>
            <a:r>
              <a:rPr lang="en-GB" b="1" dirty="0"/>
              <a:t>€2,550.11</a:t>
            </a:r>
            <a:endParaRPr lang="en-GB" dirty="0"/>
          </a:p>
          <a:p>
            <a:pPr lvl="0"/>
            <a:endParaRPr lang="en-US" dirty="0">
              <a:latin typeface="Calibri" panose="020F0502020204030204" pitchFamily="34" charset="0"/>
              <a:ea typeface="Times New Roman" panose="02020603050405020304" pitchFamily="18" charset="0"/>
            </a:endParaRPr>
          </a:p>
          <a:p>
            <a:pPr lvl="0"/>
            <a:endParaRPr lang="en-US" sz="1800" dirty="0">
              <a:effectLst/>
              <a:latin typeface="Calibri" panose="020F0502020204030204" pitchFamily="34" charset="0"/>
              <a:ea typeface="Times New Roman" panose="02020603050405020304" pitchFamily="18" charset="0"/>
            </a:endParaRPr>
          </a:p>
          <a:p>
            <a:pPr lvl="0"/>
            <a:endParaRPr lang="en-US" sz="1800" dirty="0">
              <a:effectLst/>
              <a:latin typeface="Calibri" panose="020F0502020204030204" pitchFamily="34" charset="0"/>
              <a:ea typeface="Times New Roman" panose="02020603050405020304" pitchFamily="18" charset="0"/>
            </a:endParaRPr>
          </a:p>
          <a:p>
            <a:pPr lvl="0"/>
            <a:endParaRPr lang="en-US" sz="1800" b="1" dirty="0">
              <a:effectLst/>
              <a:latin typeface="Calibri" panose="020F0502020204030204" pitchFamily="34" charset="0"/>
              <a:ea typeface="Times New Roman" panose="02020603050405020304" pitchFamily="18" charset="0"/>
            </a:endParaRPr>
          </a:p>
          <a:p>
            <a:pPr lvl="0"/>
            <a:endParaRPr lang="en-US" sz="1800" dirty="0">
              <a:effectLst/>
              <a:latin typeface="Calibri" panose="020F0502020204030204" pitchFamily="34" charset="0"/>
              <a:ea typeface="Times New Roman" panose="02020603050405020304" pitchFamily="18" charset="0"/>
            </a:endParaRPr>
          </a:p>
          <a:p>
            <a:pPr marL="342900" lvl="0" indent="-342900">
              <a:buFont typeface="Wingdings" panose="05000000000000000000" pitchFamily="2" charset="2"/>
              <a:buChar char=""/>
            </a:pPr>
            <a:endParaRPr lang="en-US" sz="1800" dirty="0">
              <a:effectLst/>
              <a:latin typeface="Calibri" panose="020F0502020204030204" pitchFamily="34" charset="0"/>
              <a:ea typeface="Times New Roman" panose="02020603050405020304" pitchFamily="18" charset="0"/>
            </a:endParaRPr>
          </a:p>
        </p:txBody>
      </p:sp>
      <p:pic>
        <p:nvPicPr>
          <p:cNvPr id="15" name="Picture 14" descr="Logo, company name&#10;&#10;Description automatically generated">
            <a:extLst>
              <a:ext uri="{FF2B5EF4-FFF2-40B4-BE49-F238E27FC236}">
                <a16:creationId xmlns:a16="http://schemas.microsoft.com/office/drawing/2014/main" id="{EF779D87-8C10-2CE7-1568-5019D56D7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360" y="0"/>
            <a:ext cx="1679484" cy="1591418"/>
          </a:xfrm>
          <a:prstGeom prst="rect">
            <a:avLst/>
          </a:prstGeom>
        </p:spPr>
      </p:pic>
      <p:pic>
        <p:nvPicPr>
          <p:cNvPr id="4" name="Picture 3">
            <a:extLst>
              <a:ext uri="{FF2B5EF4-FFF2-40B4-BE49-F238E27FC236}">
                <a16:creationId xmlns:a16="http://schemas.microsoft.com/office/drawing/2014/main" id="{21D29B64-ADA3-9950-E206-F9E9C018D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465" y="3427186"/>
            <a:ext cx="5480526" cy="2677766"/>
          </a:xfrm>
          <a:prstGeom prst="rect">
            <a:avLst/>
          </a:prstGeom>
        </p:spPr>
      </p:pic>
    </p:spTree>
    <p:extLst>
      <p:ext uri="{BB962C8B-B14F-4D97-AF65-F5344CB8AC3E}">
        <p14:creationId xmlns:p14="http://schemas.microsoft.com/office/powerpoint/2010/main" val="87946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of a company&#10;&#10;AI-generated content may be incorrect.">
            <a:extLst>
              <a:ext uri="{FF2B5EF4-FFF2-40B4-BE49-F238E27FC236}">
                <a16:creationId xmlns:a16="http://schemas.microsoft.com/office/drawing/2014/main" id="{5B623194-4C76-E919-4A80-15235A107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41" y="417284"/>
            <a:ext cx="10551787" cy="6183213"/>
          </a:xfrm>
          <a:prstGeom prst="rect">
            <a:avLst/>
          </a:prstGeom>
        </p:spPr>
      </p:pic>
    </p:spTree>
    <p:extLst>
      <p:ext uri="{BB962C8B-B14F-4D97-AF65-F5344CB8AC3E}">
        <p14:creationId xmlns:p14="http://schemas.microsoft.com/office/powerpoint/2010/main" val="48579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9126B-5D54-0528-FA99-8289CDC8FC0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D261F4E-4876-CB8C-06D7-3190AC44C09F}"/>
              </a:ext>
            </a:extLst>
          </p:cNvPr>
          <p:cNvSpPr/>
          <p:nvPr/>
        </p:nvSpPr>
        <p:spPr>
          <a:xfrm>
            <a:off x="0" y="0"/>
            <a:ext cx="271236" cy="1717221"/>
          </a:xfrm>
          <a:prstGeom prst="rect">
            <a:avLst/>
          </a:prstGeom>
          <a:solidFill>
            <a:srgbClr val="6AB03E"/>
          </a:solidFill>
        </p:spPr>
        <p:txBody>
          <a:bodyPr/>
          <a:lstStyle/>
          <a:p>
            <a:endParaRPr lang="en-GB" dirty="0"/>
          </a:p>
        </p:txBody>
      </p:sp>
      <p:sp>
        <p:nvSpPr>
          <p:cNvPr id="5" name="AutoShape 5">
            <a:extLst>
              <a:ext uri="{FF2B5EF4-FFF2-40B4-BE49-F238E27FC236}">
                <a16:creationId xmlns:a16="http://schemas.microsoft.com/office/drawing/2014/main" id="{6987478C-E3AD-0966-0FF0-00605DCD6BA5}"/>
              </a:ext>
            </a:extLst>
          </p:cNvPr>
          <p:cNvSpPr/>
          <p:nvPr/>
        </p:nvSpPr>
        <p:spPr>
          <a:xfrm>
            <a:off x="0" y="1713593"/>
            <a:ext cx="271236" cy="1717221"/>
          </a:xfrm>
          <a:prstGeom prst="rect">
            <a:avLst/>
          </a:prstGeom>
          <a:solidFill>
            <a:srgbClr val="F4A72E"/>
          </a:solidFill>
        </p:spPr>
        <p:txBody>
          <a:bodyPr/>
          <a:lstStyle/>
          <a:p>
            <a:endParaRPr lang="en-GB" dirty="0"/>
          </a:p>
        </p:txBody>
      </p:sp>
      <p:sp>
        <p:nvSpPr>
          <p:cNvPr id="6" name="AutoShape 6">
            <a:extLst>
              <a:ext uri="{FF2B5EF4-FFF2-40B4-BE49-F238E27FC236}">
                <a16:creationId xmlns:a16="http://schemas.microsoft.com/office/drawing/2014/main" id="{F80785A3-E4D9-D03E-F230-68FCA5F2656E}"/>
              </a:ext>
            </a:extLst>
          </p:cNvPr>
          <p:cNvSpPr/>
          <p:nvPr/>
        </p:nvSpPr>
        <p:spPr>
          <a:xfrm>
            <a:off x="0" y="3427186"/>
            <a:ext cx="271236" cy="1717221"/>
          </a:xfrm>
          <a:prstGeom prst="rect">
            <a:avLst/>
          </a:prstGeom>
          <a:solidFill>
            <a:srgbClr val="C8322A"/>
          </a:solidFill>
        </p:spPr>
        <p:txBody>
          <a:bodyPr/>
          <a:lstStyle/>
          <a:p>
            <a:endParaRPr lang="en-GB" dirty="0"/>
          </a:p>
        </p:txBody>
      </p:sp>
      <p:sp>
        <p:nvSpPr>
          <p:cNvPr id="7" name="AutoShape 7">
            <a:extLst>
              <a:ext uri="{FF2B5EF4-FFF2-40B4-BE49-F238E27FC236}">
                <a16:creationId xmlns:a16="http://schemas.microsoft.com/office/drawing/2014/main" id="{11EC05EA-B1EE-0608-CE38-5EF83718C184}"/>
              </a:ext>
            </a:extLst>
          </p:cNvPr>
          <p:cNvSpPr/>
          <p:nvPr/>
        </p:nvSpPr>
        <p:spPr>
          <a:xfrm>
            <a:off x="0" y="5140779"/>
            <a:ext cx="271236" cy="1717221"/>
          </a:xfrm>
          <a:prstGeom prst="rect">
            <a:avLst/>
          </a:prstGeom>
          <a:solidFill>
            <a:srgbClr val="2B7CB8"/>
          </a:solidFill>
        </p:spPr>
        <p:txBody>
          <a:bodyPr/>
          <a:lstStyle/>
          <a:p>
            <a:endParaRPr lang="en-GB" dirty="0"/>
          </a:p>
        </p:txBody>
      </p:sp>
      <p:sp>
        <p:nvSpPr>
          <p:cNvPr id="14" name="Rectangle 1">
            <a:extLst>
              <a:ext uri="{FF2B5EF4-FFF2-40B4-BE49-F238E27FC236}">
                <a16:creationId xmlns:a16="http://schemas.microsoft.com/office/drawing/2014/main" id="{8EAA3E04-86E5-84B7-0E00-D3C5BAE27E42}"/>
              </a:ext>
            </a:extLst>
          </p:cNvPr>
          <p:cNvSpPr>
            <a:spLocks noChangeArrowheads="1"/>
          </p:cNvSpPr>
          <p:nvPr/>
        </p:nvSpPr>
        <p:spPr bwMode="auto">
          <a:xfrm>
            <a:off x="1285950" y="3327845"/>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dirty="0"/>
          </a:p>
        </p:txBody>
      </p:sp>
      <p:sp>
        <p:nvSpPr>
          <p:cNvPr id="17" name="TextBox 16">
            <a:extLst>
              <a:ext uri="{FF2B5EF4-FFF2-40B4-BE49-F238E27FC236}">
                <a16:creationId xmlns:a16="http://schemas.microsoft.com/office/drawing/2014/main" id="{D85E11A6-E1B1-65DB-91E2-3288A857069C}"/>
              </a:ext>
            </a:extLst>
          </p:cNvPr>
          <p:cNvSpPr txBox="1"/>
          <p:nvPr/>
        </p:nvSpPr>
        <p:spPr>
          <a:xfrm>
            <a:off x="622139" y="388499"/>
            <a:ext cx="10460041" cy="4185761"/>
          </a:xfrm>
          <a:prstGeom prst="rect">
            <a:avLst/>
          </a:prstGeom>
          <a:noFill/>
        </p:spPr>
        <p:txBody>
          <a:bodyPr wrap="square">
            <a:spAutoFit/>
          </a:bodyPr>
          <a:lstStyle/>
          <a:p>
            <a:pPr lvl="0" algn="ctr"/>
            <a:r>
              <a:rPr lang="en-US" sz="3200" b="1" dirty="0">
                <a:effectLst/>
                <a:latin typeface="Calibri" panose="020F0502020204030204" pitchFamily="34" charset="0"/>
                <a:ea typeface="Times New Roman" panose="02020603050405020304" pitchFamily="18" charset="0"/>
              </a:rPr>
              <a:t>We want </a:t>
            </a:r>
            <a:r>
              <a:rPr lang="en-US" sz="3200" b="1" dirty="0">
                <a:solidFill>
                  <a:srgbClr val="FF0000"/>
                </a:solidFill>
                <a:effectLst/>
                <a:latin typeface="Calibri" panose="020F0502020204030204" pitchFamily="34" charset="0"/>
                <a:ea typeface="Times New Roman" panose="02020603050405020304" pitchFamily="18" charset="0"/>
              </a:rPr>
              <a:t>your </a:t>
            </a:r>
            <a:r>
              <a:rPr lang="en-US" sz="3200" b="1" dirty="0">
                <a:effectLst/>
                <a:latin typeface="Calibri" panose="020F0502020204030204" pitchFamily="34" charset="0"/>
                <a:ea typeface="Times New Roman" panose="02020603050405020304" pitchFamily="18" charset="0"/>
              </a:rPr>
              <a:t>feedback </a:t>
            </a:r>
            <a:endParaRPr lang="en-US" sz="1800" b="1" dirty="0">
              <a:effectLst/>
              <a:latin typeface="Calibri" panose="020F0502020204030204" pitchFamily="34" charset="0"/>
              <a:ea typeface="Times New Roman" panose="02020603050405020304" pitchFamily="18" charset="0"/>
            </a:endParaRPr>
          </a:p>
          <a:p>
            <a:pPr lvl="0"/>
            <a:endParaRPr lang="en-US" sz="1800" b="1" dirty="0">
              <a:effectLst/>
              <a:latin typeface="Calibri" panose="020F0502020204030204" pitchFamily="34" charset="0"/>
              <a:ea typeface="Times New Roman" panose="02020603050405020304" pitchFamily="18" charset="0"/>
            </a:endParaRPr>
          </a:p>
          <a:p>
            <a:endParaRPr lang="en-US" b="1" dirty="0"/>
          </a:p>
          <a:p>
            <a:r>
              <a:rPr lang="en-US" b="1" dirty="0"/>
              <a:t>Submissions for TD/Council Meeting</a:t>
            </a:r>
            <a:r>
              <a:rPr lang="en-US" dirty="0"/>
              <a:t> – Share items or topics you’d like raised.</a:t>
            </a:r>
          </a:p>
          <a:p>
            <a:endParaRPr lang="en-US" b="1" dirty="0"/>
          </a:p>
          <a:p>
            <a:r>
              <a:rPr lang="en-US" b="1" dirty="0"/>
              <a:t>Thoughts on Civic Park</a:t>
            </a:r>
            <a:r>
              <a:rPr lang="en-US" dirty="0"/>
              <a:t> – Any ideas, concerns, or suggestions.</a:t>
            </a:r>
          </a:p>
          <a:p>
            <a:endParaRPr lang="en-US" b="1" dirty="0"/>
          </a:p>
          <a:p>
            <a:r>
              <a:rPr lang="en-US" b="1" dirty="0"/>
              <a:t>Supports &amp; Challenges</a:t>
            </a:r>
            <a:r>
              <a:rPr lang="en-US" dirty="0"/>
              <a:t> – What supports do you need from us? Are you experiencing any issues?</a:t>
            </a:r>
          </a:p>
          <a:p>
            <a:endParaRPr lang="en-US" b="1" dirty="0"/>
          </a:p>
          <a:p>
            <a:r>
              <a:rPr lang="en-US" b="1" dirty="0"/>
              <a:t>Future Initiatives</a:t>
            </a:r>
            <a:r>
              <a:rPr lang="en-US" dirty="0"/>
              <a:t> – What initiatives would you like us to explore for The District or your teams?</a:t>
            </a:r>
          </a:p>
          <a:p>
            <a:pPr lvl="0"/>
            <a:endParaRPr lang="en-US" sz="1800" b="1" dirty="0">
              <a:effectLst/>
              <a:latin typeface="Calibri" panose="020F0502020204030204" pitchFamily="34" charset="0"/>
              <a:ea typeface="Times New Roman" panose="02020603050405020304" pitchFamily="18" charset="0"/>
            </a:endParaRPr>
          </a:p>
          <a:p>
            <a:pPr lvl="0"/>
            <a:r>
              <a:rPr lang="en-US" sz="1800" b="1" dirty="0">
                <a:effectLst/>
                <a:latin typeface="Calibri" panose="020F0502020204030204" pitchFamily="34" charset="0"/>
                <a:ea typeface="Times New Roman" panose="02020603050405020304" pitchFamily="18" charset="0"/>
              </a:rPr>
              <a:t>Anything else?</a:t>
            </a:r>
          </a:p>
          <a:p>
            <a:pPr lvl="0"/>
            <a:endParaRPr lang="en-US" sz="1800" dirty="0">
              <a:effectLst/>
              <a:latin typeface="Calibri" panose="020F0502020204030204" pitchFamily="34" charset="0"/>
              <a:ea typeface="Times New Roman" panose="02020603050405020304" pitchFamily="18" charset="0"/>
            </a:endParaRPr>
          </a:p>
          <a:p>
            <a:pPr lvl="0"/>
            <a:endParaRPr lang="en-US" sz="1800" dirty="0">
              <a:effectLst/>
              <a:latin typeface="Calibri" panose="020F0502020204030204" pitchFamily="34" charset="0"/>
              <a:ea typeface="Times New Roman" panose="02020603050405020304" pitchFamily="18" charset="0"/>
            </a:endParaRPr>
          </a:p>
        </p:txBody>
      </p:sp>
      <p:pic>
        <p:nvPicPr>
          <p:cNvPr id="15" name="Picture 14" descr="Logo, company name&#10;&#10;Description automatically generated">
            <a:extLst>
              <a:ext uri="{FF2B5EF4-FFF2-40B4-BE49-F238E27FC236}">
                <a16:creationId xmlns:a16="http://schemas.microsoft.com/office/drawing/2014/main" id="{B656A618-238E-0422-91F5-C2BCECC2A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3984" y="87207"/>
            <a:ext cx="1946780" cy="1844698"/>
          </a:xfrm>
          <a:prstGeom prst="rect">
            <a:avLst/>
          </a:prstGeom>
        </p:spPr>
      </p:pic>
    </p:spTree>
    <p:extLst>
      <p:ext uri="{BB962C8B-B14F-4D97-AF65-F5344CB8AC3E}">
        <p14:creationId xmlns:p14="http://schemas.microsoft.com/office/powerpoint/2010/main" val="1139079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49A75-9913-2550-9EAA-5824BB780DC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4772212-8FD8-95AE-C694-4168882C0A98}"/>
              </a:ext>
            </a:extLst>
          </p:cNvPr>
          <p:cNvSpPr/>
          <p:nvPr/>
        </p:nvSpPr>
        <p:spPr>
          <a:xfrm>
            <a:off x="0" y="0"/>
            <a:ext cx="271236" cy="1717221"/>
          </a:xfrm>
          <a:prstGeom prst="rect">
            <a:avLst/>
          </a:prstGeom>
          <a:solidFill>
            <a:srgbClr val="6AB03E"/>
          </a:solidFill>
        </p:spPr>
        <p:txBody>
          <a:bodyPr/>
          <a:lstStyle/>
          <a:p>
            <a:endParaRPr lang="en-GB" dirty="0"/>
          </a:p>
        </p:txBody>
      </p:sp>
      <p:sp>
        <p:nvSpPr>
          <p:cNvPr id="5" name="AutoShape 5">
            <a:extLst>
              <a:ext uri="{FF2B5EF4-FFF2-40B4-BE49-F238E27FC236}">
                <a16:creationId xmlns:a16="http://schemas.microsoft.com/office/drawing/2014/main" id="{E6AEEC98-74C8-0687-DA5A-539AFF40F168}"/>
              </a:ext>
            </a:extLst>
          </p:cNvPr>
          <p:cNvSpPr/>
          <p:nvPr/>
        </p:nvSpPr>
        <p:spPr>
          <a:xfrm>
            <a:off x="0" y="1713593"/>
            <a:ext cx="271236" cy="1717221"/>
          </a:xfrm>
          <a:prstGeom prst="rect">
            <a:avLst/>
          </a:prstGeom>
          <a:solidFill>
            <a:srgbClr val="F4A72E"/>
          </a:solidFill>
        </p:spPr>
        <p:txBody>
          <a:bodyPr/>
          <a:lstStyle/>
          <a:p>
            <a:endParaRPr lang="en-GB" dirty="0"/>
          </a:p>
        </p:txBody>
      </p:sp>
      <p:sp>
        <p:nvSpPr>
          <p:cNvPr id="6" name="AutoShape 6">
            <a:extLst>
              <a:ext uri="{FF2B5EF4-FFF2-40B4-BE49-F238E27FC236}">
                <a16:creationId xmlns:a16="http://schemas.microsoft.com/office/drawing/2014/main" id="{8E0682E1-CDCF-ED3D-47A6-C70958DD60EC}"/>
              </a:ext>
            </a:extLst>
          </p:cNvPr>
          <p:cNvSpPr/>
          <p:nvPr/>
        </p:nvSpPr>
        <p:spPr>
          <a:xfrm>
            <a:off x="0" y="3427186"/>
            <a:ext cx="271236" cy="1717221"/>
          </a:xfrm>
          <a:prstGeom prst="rect">
            <a:avLst/>
          </a:prstGeom>
          <a:solidFill>
            <a:srgbClr val="C8322A"/>
          </a:solidFill>
        </p:spPr>
        <p:txBody>
          <a:bodyPr/>
          <a:lstStyle/>
          <a:p>
            <a:endParaRPr lang="en-GB" dirty="0"/>
          </a:p>
        </p:txBody>
      </p:sp>
      <p:sp>
        <p:nvSpPr>
          <p:cNvPr id="7" name="AutoShape 7">
            <a:extLst>
              <a:ext uri="{FF2B5EF4-FFF2-40B4-BE49-F238E27FC236}">
                <a16:creationId xmlns:a16="http://schemas.microsoft.com/office/drawing/2014/main" id="{54661EAF-1690-B4D5-5EF7-A803EB00490B}"/>
              </a:ext>
            </a:extLst>
          </p:cNvPr>
          <p:cNvSpPr/>
          <p:nvPr/>
        </p:nvSpPr>
        <p:spPr>
          <a:xfrm>
            <a:off x="0" y="5140779"/>
            <a:ext cx="271236" cy="1717221"/>
          </a:xfrm>
          <a:prstGeom prst="rect">
            <a:avLst/>
          </a:prstGeom>
          <a:solidFill>
            <a:srgbClr val="2B7CB8"/>
          </a:solidFill>
        </p:spPr>
        <p:txBody>
          <a:bodyPr/>
          <a:lstStyle/>
          <a:p>
            <a:endParaRPr lang="en-GB" dirty="0"/>
          </a:p>
        </p:txBody>
      </p:sp>
      <p:sp>
        <p:nvSpPr>
          <p:cNvPr id="14" name="Rectangle 1">
            <a:extLst>
              <a:ext uri="{FF2B5EF4-FFF2-40B4-BE49-F238E27FC236}">
                <a16:creationId xmlns:a16="http://schemas.microsoft.com/office/drawing/2014/main" id="{A0CD0552-7B1A-1A98-13C7-18A438F2F0A8}"/>
              </a:ext>
            </a:extLst>
          </p:cNvPr>
          <p:cNvSpPr>
            <a:spLocks noChangeArrowheads="1"/>
          </p:cNvSpPr>
          <p:nvPr/>
        </p:nvSpPr>
        <p:spPr bwMode="auto">
          <a:xfrm>
            <a:off x="1285950" y="3327845"/>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dirty="0"/>
          </a:p>
        </p:txBody>
      </p:sp>
      <p:sp>
        <p:nvSpPr>
          <p:cNvPr id="17" name="TextBox 16">
            <a:extLst>
              <a:ext uri="{FF2B5EF4-FFF2-40B4-BE49-F238E27FC236}">
                <a16:creationId xmlns:a16="http://schemas.microsoft.com/office/drawing/2014/main" id="{FBEDE9F2-624E-7527-ADEC-3E65BE112886}"/>
              </a:ext>
            </a:extLst>
          </p:cNvPr>
          <p:cNvSpPr txBox="1"/>
          <p:nvPr/>
        </p:nvSpPr>
        <p:spPr>
          <a:xfrm>
            <a:off x="1089330" y="434583"/>
            <a:ext cx="10460041" cy="6234655"/>
          </a:xfrm>
          <a:prstGeom prst="rect">
            <a:avLst/>
          </a:prstGeom>
          <a:noFill/>
        </p:spPr>
        <p:txBody>
          <a:bodyPr wrap="square">
            <a:spAutoFit/>
          </a:bodyPr>
          <a:lstStyle/>
          <a:p>
            <a:pPr lvl="0">
              <a:lnSpc>
                <a:spcPct val="107000"/>
              </a:lnSpc>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SBD Pre-Budget 2026 Submission </a:t>
            </a:r>
          </a:p>
          <a:p>
            <a:pPr>
              <a:lnSpc>
                <a:spcPct val="107000"/>
              </a:lnSpc>
              <a:spcAft>
                <a:spcPts val="800"/>
              </a:spcAft>
            </a:pPr>
            <a:endParaRPr lang="en-US" sz="1800" dirty="0">
              <a:effectLst/>
              <a:latin typeface="Calibri" panose="020F0502020204030204" pitchFamily="34" charset="0"/>
              <a:ea typeface="Aptos" panose="020B0004020202020204" pitchFamily="34" charset="0"/>
              <a:cs typeface="Times New Roman" panose="02020603050405020304" pitchFamily="18" charset="0"/>
            </a:endParaRPr>
          </a:p>
          <a:p>
            <a:r>
              <a:rPr lang="en-US" dirty="0"/>
              <a:t>As part of our ongoing commitment to representing the needs of over 1,000 companies and </a:t>
            </a:r>
          </a:p>
          <a:p>
            <a:r>
              <a:rPr lang="en-US" dirty="0"/>
              <a:t>30,000 employees, </a:t>
            </a:r>
            <a:r>
              <a:rPr lang="en-US" b="1" dirty="0"/>
              <a:t>Sandyford Business District has submitted proposals for Budget 2026</a:t>
            </a:r>
            <a:r>
              <a:rPr lang="en-US" dirty="0"/>
              <a:t>. </a:t>
            </a:r>
          </a:p>
          <a:p>
            <a:endParaRPr lang="en-US" dirty="0"/>
          </a:p>
          <a:p>
            <a:r>
              <a:rPr lang="en-US" dirty="0"/>
              <a:t>Our submission calls on Government to take decisive action to safeguard Ireland’s competitiveness and support long-term, sustainable economic growth.</a:t>
            </a:r>
          </a:p>
          <a:p>
            <a:endParaRPr lang="en-US" dirty="0"/>
          </a:p>
          <a:p>
            <a:r>
              <a:rPr lang="en-US" dirty="0"/>
              <a:t>For Budget 2026, we are advocating investment in the following strategic areas:</a:t>
            </a:r>
          </a:p>
          <a:p>
            <a:pPr marL="285750" indent="-285750">
              <a:buFont typeface="Arial" panose="020B0604020202020204" pitchFamily="34" charset="0"/>
              <a:buChar char="•"/>
            </a:pPr>
            <a:r>
              <a:rPr lang="en-US" b="1" dirty="0"/>
              <a:t>Fostering start-up growth</a:t>
            </a:r>
            <a:r>
              <a:rPr lang="en-US" dirty="0"/>
              <a:t> through incubation and innovation hubs</a:t>
            </a:r>
          </a:p>
          <a:p>
            <a:pPr marL="285750" indent="-285750">
              <a:buFont typeface="Arial" panose="020B0604020202020204" pitchFamily="34" charset="0"/>
              <a:buChar char="•"/>
            </a:pPr>
            <a:r>
              <a:rPr lang="en-US" b="1" dirty="0"/>
              <a:t>Developing housing</a:t>
            </a:r>
            <a:r>
              <a:rPr lang="en-US" dirty="0"/>
              <a:t> to attract and retain a high-skilled workforce</a:t>
            </a:r>
          </a:p>
          <a:p>
            <a:pPr marL="285750" indent="-285750">
              <a:buFont typeface="Arial" panose="020B0604020202020204" pitchFamily="34" charset="0"/>
              <a:buChar char="•"/>
            </a:pPr>
            <a:r>
              <a:rPr lang="en-US" b="1" dirty="0"/>
              <a:t>Investing in critical transport and infrastructure</a:t>
            </a:r>
            <a:r>
              <a:rPr lang="en-US" dirty="0"/>
              <a:t> to support sustainable growth</a:t>
            </a:r>
          </a:p>
          <a:p>
            <a:pPr marL="285750" indent="-285750">
              <a:buFont typeface="Arial" panose="020B0604020202020204" pitchFamily="34" charset="0"/>
              <a:buChar char="•"/>
            </a:pPr>
            <a:r>
              <a:rPr lang="en-US" b="1" dirty="0"/>
              <a:t>Reducing business costs</a:t>
            </a:r>
            <a:r>
              <a:rPr lang="en-US" dirty="0"/>
              <a:t> to enhance competitiveness</a:t>
            </a:r>
          </a:p>
          <a:p>
            <a:endParaRPr lang="en-US" dirty="0"/>
          </a:p>
          <a:p>
            <a:endParaRPr lang="en-US" dirty="0"/>
          </a:p>
          <a:p>
            <a:endParaRPr lang="en-US" dirty="0"/>
          </a:p>
          <a:p>
            <a:endParaRPr lang="en-US" dirty="0"/>
          </a:p>
          <a:p>
            <a:r>
              <a:rPr lang="en-US" dirty="0"/>
              <a:t> </a:t>
            </a:r>
            <a:r>
              <a:rPr lang="en-US" i="1" dirty="0"/>
              <a:t>To read the full submission</a:t>
            </a:r>
          </a:p>
          <a:p>
            <a:r>
              <a:rPr lang="en-US" i="1" dirty="0"/>
              <a:t> go to www.Sandyford.ie</a:t>
            </a: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CF29DA37-F6E7-E472-83D8-76246531C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648" y="0"/>
            <a:ext cx="1946780" cy="1844698"/>
          </a:xfrm>
          <a:prstGeom prst="rect">
            <a:avLst/>
          </a:prstGeom>
        </p:spPr>
      </p:pic>
      <p:pic>
        <p:nvPicPr>
          <p:cNvPr id="8" name="Picture 7" descr="A white cover with a blue and red text&#10;&#10;AI-generated content may be incorrect.">
            <a:extLst>
              <a:ext uri="{FF2B5EF4-FFF2-40B4-BE49-F238E27FC236}">
                <a16:creationId xmlns:a16="http://schemas.microsoft.com/office/drawing/2014/main" id="{1658D98B-3DA2-5CA2-7987-DFFB56666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5499" y="4366207"/>
            <a:ext cx="2205142" cy="2460615"/>
          </a:xfrm>
          <a:prstGeom prst="rect">
            <a:avLst/>
          </a:prstGeom>
        </p:spPr>
      </p:pic>
      <p:pic>
        <p:nvPicPr>
          <p:cNvPr id="10" name="Picture 9" descr="Two men in suits holding a book&#10;&#10;AI-generated content may be incorrect.">
            <a:extLst>
              <a:ext uri="{FF2B5EF4-FFF2-40B4-BE49-F238E27FC236}">
                <a16:creationId xmlns:a16="http://schemas.microsoft.com/office/drawing/2014/main" id="{466422AF-3A25-61E0-0288-061A559BF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441" y="4670122"/>
            <a:ext cx="3383280" cy="2187877"/>
          </a:xfrm>
          <a:prstGeom prst="rect">
            <a:avLst/>
          </a:prstGeom>
        </p:spPr>
      </p:pic>
    </p:spTree>
    <p:extLst>
      <p:ext uri="{BB962C8B-B14F-4D97-AF65-F5344CB8AC3E}">
        <p14:creationId xmlns:p14="http://schemas.microsoft.com/office/powerpoint/2010/main" val="860124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0EE38-72C9-622A-8337-94FE0C4E267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9593F61-0450-0832-45D3-E5A23828DE53}"/>
              </a:ext>
            </a:extLst>
          </p:cNvPr>
          <p:cNvSpPr/>
          <p:nvPr/>
        </p:nvSpPr>
        <p:spPr>
          <a:xfrm>
            <a:off x="0" y="0"/>
            <a:ext cx="271236" cy="1717221"/>
          </a:xfrm>
          <a:prstGeom prst="rect">
            <a:avLst/>
          </a:prstGeom>
          <a:solidFill>
            <a:srgbClr val="6AB03E"/>
          </a:solidFill>
        </p:spPr>
        <p:txBody>
          <a:bodyPr/>
          <a:lstStyle/>
          <a:p>
            <a:endParaRPr lang="en-GB" dirty="0"/>
          </a:p>
        </p:txBody>
      </p:sp>
      <p:sp>
        <p:nvSpPr>
          <p:cNvPr id="5" name="AutoShape 5">
            <a:extLst>
              <a:ext uri="{FF2B5EF4-FFF2-40B4-BE49-F238E27FC236}">
                <a16:creationId xmlns:a16="http://schemas.microsoft.com/office/drawing/2014/main" id="{6227CCF0-50A4-27BB-850F-F8EFA26BDC2A}"/>
              </a:ext>
            </a:extLst>
          </p:cNvPr>
          <p:cNvSpPr/>
          <p:nvPr/>
        </p:nvSpPr>
        <p:spPr>
          <a:xfrm>
            <a:off x="0" y="1713593"/>
            <a:ext cx="271236" cy="1717221"/>
          </a:xfrm>
          <a:prstGeom prst="rect">
            <a:avLst/>
          </a:prstGeom>
          <a:solidFill>
            <a:srgbClr val="F4A72E"/>
          </a:solidFill>
        </p:spPr>
        <p:txBody>
          <a:bodyPr/>
          <a:lstStyle/>
          <a:p>
            <a:endParaRPr lang="en-GB" dirty="0"/>
          </a:p>
        </p:txBody>
      </p:sp>
      <p:sp>
        <p:nvSpPr>
          <p:cNvPr id="6" name="AutoShape 6">
            <a:extLst>
              <a:ext uri="{FF2B5EF4-FFF2-40B4-BE49-F238E27FC236}">
                <a16:creationId xmlns:a16="http://schemas.microsoft.com/office/drawing/2014/main" id="{E9046F4A-48D9-D49D-416B-15ACA7C510F7}"/>
              </a:ext>
            </a:extLst>
          </p:cNvPr>
          <p:cNvSpPr/>
          <p:nvPr/>
        </p:nvSpPr>
        <p:spPr>
          <a:xfrm>
            <a:off x="0" y="3427186"/>
            <a:ext cx="271236" cy="1717221"/>
          </a:xfrm>
          <a:prstGeom prst="rect">
            <a:avLst/>
          </a:prstGeom>
          <a:solidFill>
            <a:srgbClr val="C8322A"/>
          </a:solidFill>
        </p:spPr>
        <p:txBody>
          <a:bodyPr/>
          <a:lstStyle/>
          <a:p>
            <a:endParaRPr lang="en-GB" dirty="0"/>
          </a:p>
        </p:txBody>
      </p:sp>
      <p:sp>
        <p:nvSpPr>
          <p:cNvPr id="7" name="AutoShape 7">
            <a:extLst>
              <a:ext uri="{FF2B5EF4-FFF2-40B4-BE49-F238E27FC236}">
                <a16:creationId xmlns:a16="http://schemas.microsoft.com/office/drawing/2014/main" id="{1A78D057-E029-6516-59F9-32104C1C4896}"/>
              </a:ext>
            </a:extLst>
          </p:cNvPr>
          <p:cNvSpPr/>
          <p:nvPr/>
        </p:nvSpPr>
        <p:spPr>
          <a:xfrm>
            <a:off x="0" y="5140779"/>
            <a:ext cx="271236" cy="1717221"/>
          </a:xfrm>
          <a:prstGeom prst="rect">
            <a:avLst/>
          </a:prstGeom>
          <a:solidFill>
            <a:srgbClr val="2B7CB8"/>
          </a:solidFill>
        </p:spPr>
        <p:txBody>
          <a:bodyPr/>
          <a:lstStyle/>
          <a:p>
            <a:endParaRPr lang="en-GB" dirty="0"/>
          </a:p>
        </p:txBody>
      </p:sp>
      <p:sp>
        <p:nvSpPr>
          <p:cNvPr id="14" name="Rectangle 1">
            <a:extLst>
              <a:ext uri="{FF2B5EF4-FFF2-40B4-BE49-F238E27FC236}">
                <a16:creationId xmlns:a16="http://schemas.microsoft.com/office/drawing/2014/main" id="{7EB1AF17-6FB1-6AC8-1925-308D5A203713}"/>
              </a:ext>
            </a:extLst>
          </p:cNvPr>
          <p:cNvSpPr>
            <a:spLocks noChangeArrowheads="1"/>
          </p:cNvSpPr>
          <p:nvPr/>
        </p:nvSpPr>
        <p:spPr bwMode="auto">
          <a:xfrm>
            <a:off x="1285950" y="3327845"/>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dirty="0"/>
          </a:p>
        </p:txBody>
      </p:sp>
      <p:sp>
        <p:nvSpPr>
          <p:cNvPr id="17" name="TextBox 16">
            <a:extLst>
              <a:ext uri="{FF2B5EF4-FFF2-40B4-BE49-F238E27FC236}">
                <a16:creationId xmlns:a16="http://schemas.microsoft.com/office/drawing/2014/main" id="{DE791846-2CA6-C9A8-54AA-79A7EFF96900}"/>
              </a:ext>
            </a:extLst>
          </p:cNvPr>
          <p:cNvSpPr txBox="1"/>
          <p:nvPr/>
        </p:nvSpPr>
        <p:spPr>
          <a:xfrm>
            <a:off x="1089330" y="434583"/>
            <a:ext cx="10460041" cy="4295663"/>
          </a:xfrm>
          <a:prstGeom prst="rect">
            <a:avLst/>
          </a:prstGeom>
          <a:noFill/>
        </p:spPr>
        <p:txBody>
          <a:bodyPr wrap="square">
            <a:spAutoFit/>
          </a:bodyPr>
          <a:lstStyle/>
          <a:p>
            <a:pPr lvl="0">
              <a:lnSpc>
                <a:spcPct val="107000"/>
              </a:lnSpc>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SBD SUFP Submission</a:t>
            </a:r>
          </a:p>
          <a:p>
            <a:pPr>
              <a:lnSpc>
                <a:spcPct val="107000"/>
              </a:lnSpc>
              <a:spcAft>
                <a:spcPts val="800"/>
              </a:spcAft>
            </a:pPr>
            <a:endParaRPr lang="en-US" sz="18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a:p>
            <a:pPr marL="285750" indent="-285750">
              <a:buFont typeface="Arial" panose="020B0604020202020204" pitchFamily="34" charset="0"/>
              <a:buChar char="•"/>
            </a:pPr>
            <a:r>
              <a:rPr lang="en-US" dirty="0"/>
              <a:t>SBD made a formal submission to Dún Laoghaire–Rathdown County Council as part of the SUFP review</a:t>
            </a:r>
          </a:p>
          <a:p>
            <a:pPr marL="285750" indent="-285750">
              <a:buFont typeface="Arial" panose="020B0604020202020204" pitchFamily="34" charset="0"/>
              <a:buChar char="•"/>
            </a:pPr>
            <a:r>
              <a:rPr lang="en-US" dirty="0"/>
              <a:t>The process will guide the future development of The District – ensuring it remains vibrant, competitive &amp; sustainable</a:t>
            </a:r>
          </a:p>
          <a:p>
            <a:pPr marL="285750" indent="-285750">
              <a:buFont typeface="Arial" panose="020B0604020202020204" pitchFamily="34" charset="0"/>
              <a:buChar char="•"/>
            </a:pPr>
            <a:r>
              <a:rPr lang="en-US" dirty="0"/>
              <a:t>Submission prepared by John Spain Associates (Planning &amp; Development Consultants)</a:t>
            </a:r>
          </a:p>
          <a:p>
            <a:pPr marL="285750" indent="-285750">
              <a:buFont typeface="Arial" panose="020B0604020202020204" pitchFamily="34" charset="0"/>
              <a:buChar char="•"/>
            </a:pPr>
            <a:r>
              <a:rPr lang="en-US" dirty="0"/>
              <a:t>Focus areas: infrastructure, transport, housing, placemaking</a:t>
            </a:r>
          </a:p>
          <a:p>
            <a:endParaRPr lang="en-US" dirty="0"/>
          </a:p>
          <a:p>
            <a:endParaRPr lang="en-US" dirty="0"/>
          </a:p>
          <a:p>
            <a:r>
              <a:rPr lang="en-US" dirty="0"/>
              <a:t> </a:t>
            </a:r>
            <a:r>
              <a:rPr lang="en-US" i="1" dirty="0"/>
              <a:t>To read the full submission</a:t>
            </a:r>
          </a:p>
          <a:p>
            <a:r>
              <a:rPr lang="en-US" i="1" dirty="0"/>
              <a:t> go to www.Sandyford.ie</a:t>
            </a: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86A7DEC5-EB82-425C-A19D-E76529B8A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648" y="0"/>
            <a:ext cx="1946780" cy="1844698"/>
          </a:xfrm>
          <a:prstGeom prst="rect">
            <a:avLst/>
          </a:prstGeom>
        </p:spPr>
      </p:pic>
      <p:pic>
        <p:nvPicPr>
          <p:cNvPr id="11" name="Picture 10">
            <a:extLst>
              <a:ext uri="{FF2B5EF4-FFF2-40B4-BE49-F238E27FC236}">
                <a16:creationId xmlns:a16="http://schemas.microsoft.com/office/drawing/2014/main" id="{65DE726B-8816-5F9A-F5B1-810F214F4E1E}"/>
              </a:ext>
            </a:extLst>
          </p:cNvPr>
          <p:cNvPicPr>
            <a:picLocks noChangeAspect="1"/>
          </p:cNvPicPr>
          <p:nvPr/>
        </p:nvPicPr>
        <p:blipFill>
          <a:blip r:embed="rId3"/>
          <a:stretch>
            <a:fillRect/>
          </a:stretch>
        </p:blipFill>
        <p:spPr>
          <a:xfrm>
            <a:off x="9046101" y="3084678"/>
            <a:ext cx="2594709" cy="3657984"/>
          </a:xfrm>
          <a:prstGeom prst="rect">
            <a:avLst/>
          </a:prstGeom>
        </p:spPr>
      </p:pic>
    </p:spTree>
    <p:extLst>
      <p:ext uri="{BB962C8B-B14F-4D97-AF65-F5344CB8AC3E}">
        <p14:creationId xmlns:p14="http://schemas.microsoft.com/office/powerpoint/2010/main" val="269820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7DB6D-2E7B-BC50-7FA6-4590640BF1E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EDEC720-A9C7-0A8A-6142-4D2D1C1F1988}"/>
              </a:ext>
            </a:extLst>
          </p:cNvPr>
          <p:cNvSpPr/>
          <p:nvPr/>
        </p:nvSpPr>
        <p:spPr>
          <a:xfrm>
            <a:off x="0" y="0"/>
            <a:ext cx="271236" cy="1717221"/>
          </a:xfrm>
          <a:prstGeom prst="rect">
            <a:avLst/>
          </a:prstGeom>
          <a:solidFill>
            <a:srgbClr val="6AB03E"/>
          </a:solidFill>
        </p:spPr>
        <p:txBody>
          <a:bodyPr/>
          <a:lstStyle/>
          <a:p>
            <a:endParaRPr lang="en-GB" dirty="0"/>
          </a:p>
        </p:txBody>
      </p:sp>
      <p:sp>
        <p:nvSpPr>
          <p:cNvPr id="5" name="AutoShape 5">
            <a:extLst>
              <a:ext uri="{FF2B5EF4-FFF2-40B4-BE49-F238E27FC236}">
                <a16:creationId xmlns:a16="http://schemas.microsoft.com/office/drawing/2014/main" id="{C18A626C-17B6-E56F-7561-3DB59A97234D}"/>
              </a:ext>
            </a:extLst>
          </p:cNvPr>
          <p:cNvSpPr/>
          <p:nvPr/>
        </p:nvSpPr>
        <p:spPr>
          <a:xfrm>
            <a:off x="0" y="1713593"/>
            <a:ext cx="271236" cy="1717221"/>
          </a:xfrm>
          <a:prstGeom prst="rect">
            <a:avLst/>
          </a:prstGeom>
          <a:solidFill>
            <a:srgbClr val="F4A72E"/>
          </a:solidFill>
        </p:spPr>
        <p:txBody>
          <a:bodyPr/>
          <a:lstStyle/>
          <a:p>
            <a:endParaRPr lang="en-GB" dirty="0"/>
          </a:p>
        </p:txBody>
      </p:sp>
      <p:sp>
        <p:nvSpPr>
          <p:cNvPr id="6" name="AutoShape 6">
            <a:extLst>
              <a:ext uri="{FF2B5EF4-FFF2-40B4-BE49-F238E27FC236}">
                <a16:creationId xmlns:a16="http://schemas.microsoft.com/office/drawing/2014/main" id="{BF94B558-0D41-731B-7282-4D44FE5BAE38}"/>
              </a:ext>
            </a:extLst>
          </p:cNvPr>
          <p:cNvSpPr/>
          <p:nvPr/>
        </p:nvSpPr>
        <p:spPr>
          <a:xfrm>
            <a:off x="0" y="3427186"/>
            <a:ext cx="271236" cy="1717221"/>
          </a:xfrm>
          <a:prstGeom prst="rect">
            <a:avLst/>
          </a:prstGeom>
          <a:solidFill>
            <a:srgbClr val="C8322A"/>
          </a:solidFill>
        </p:spPr>
        <p:txBody>
          <a:bodyPr/>
          <a:lstStyle/>
          <a:p>
            <a:endParaRPr lang="en-GB" dirty="0"/>
          </a:p>
        </p:txBody>
      </p:sp>
      <p:sp>
        <p:nvSpPr>
          <p:cNvPr id="7" name="AutoShape 7">
            <a:extLst>
              <a:ext uri="{FF2B5EF4-FFF2-40B4-BE49-F238E27FC236}">
                <a16:creationId xmlns:a16="http://schemas.microsoft.com/office/drawing/2014/main" id="{DD8ADE57-2CF0-B41C-70C3-36FF492A10C9}"/>
              </a:ext>
            </a:extLst>
          </p:cNvPr>
          <p:cNvSpPr/>
          <p:nvPr/>
        </p:nvSpPr>
        <p:spPr>
          <a:xfrm>
            <a:off x="0" y="5140779"/>
            <a:ext cx="271236" cy="1717221"/>
          </a:xfrm>
          <a:prstGeom prst="rect">
            <a:avLst/>
          </a:prstGeom>
          <a:solidFill>
            <a:srgbClr val="2B7CB8"/>
          </a:solidFill>
        </p:spPr>
        <p:txBody>
          <a:bodyPr/>
          <a:lstStyle/>
          <a:p>
            <a:endParaRPr lang="en-GB" dirty="0"/>
          </a:p>
        </p:txBody>
      </p:sp>
      <p:sp>
        <p:nvSpPr>
          <p:cNvPr id="14" name="Rectangle 1">
            <a:extLst>
              <a:ext uri="{FF2B5EF4-FFF2-40B4-BE49-F238E27FC236}">
                <a16:creationId xmlns:a16="http://schemas.microsoft.com/office/drawing/2014/main" id="{3CFC9C60-ACE5-D3EE-39D6-5BE3C0AEA656}"/>
              </a:ext>
            </a:extLst>
          </p:cNvPr>
          <p:cNvSpPr>
            <a:spLocks noChangeArrowheads="1"/>
          </p:cNvSpPr>
          <p:nvPr/>
        </p:nvSpPr>
        <p:spPr bwMode="auto">
          <a:xfrm>
            <a:off x="1285950" y="3327845"/>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dirty="0"/>
          </a:p>
        </p:txBody>
      </p:sp>
      <p:sp>
        <p:nvSpPr>
          <p:cNvPr id="17" name="TextBox 16">
            <a:extLst>
              <a:ext uri="{FF2B5EF4-FFF2-40B4-BE49-F238E27FC236}">
                <a16:creationId xmlns:a16="http://schemas.microsoft.com/office/drawing/2014/main" id="{5641EF11-D6C0-16BC-5576-415F08B04AB1}"/>
              </a:ext>
            </a:extLst>
          </p:cNvPr>
          <p:cNvSpPr txBox="1"/>
          <p:nvPr/>
        </p:nvSpPr>
        <p:spPr>
          <a:xfrm>
            <a:off x="1089330" y="434583"/>
            <a:ext cx="10460041" cy="5249770"/>
          </a:xfrm>
          <a:prstGeom prst="rect">
            <a:avLst/>
          </a:prstGeom>
          <a:noFill/>
        </p:spPr>
        <p:txBody>
          <a:bodyPr wrap="square">
            <a:spAutoFit/>
          </a:bodyPr>
          <a:lstStyle/>
          <a:p>
            <a:pPr lvl="0">
              <a:lnSpc>
                <a:spcPct val="107000"/>
              </a:lnSpc>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SBD Briefing Session for TD and Councillors</a:t>
            </a:r>
          </a:p>
          <a:p>
            <a:pPr>
              <a:lnSpc>
                <a:spcPct val="107000"/>
              </a:lnSpc>
              <a:spcAft>
                <a:spcPts val="800"/>
              </a:spcAft>
            </a:pPr>
            <a:endParaRPr lang="en-US" sz="1800" dirty="0">
              <a:effectLst/>
              <a:latin typeface="Calibri" panose="020F0502020204030204" pitchFamily="34" charset="0"/>
              <a:ea typeface="Aptos" panose="020B0004020202020204" pitchFamily="34" charset="0"/>
              <a:cs typeface="Times New Roman" panose="02020603050405020304" pitchFamily="18" charset="0"/>
            </a:endParaRPr>
          </a:p>
          <a:p>
            <a:r>
              <a:rPr lang="en-US" b="1" dirty="0"/>
              <a:t>Next Monday – September 8</a:t>
            </a:r>
            <a:r>
              <a:rPr lang="en-US" b="1" baseline="30000" dirty="0"/>
              <a:t>th</a:t>
            </a:r>
            <a:r>
              <a:rPr lang="en-US" b="1" dirty="0"/>
              <a:t> </a:t>
            </a:r>
            <a:r>
              <a:rPr lang="en-US" dirty="0"/>
              <a:t>we will host our </a:t>
            </a:r>
            <a:r>
              <a:rPr lang="en-US" b="1" dirty="0"/>
              <a:t>3rd briefing session</a:t>
            </a:r>
            <a:r>
              <a:rPr lang="en-US" dirty="0"/>
              <a:t> for </a:t>
            </a:r>
            <a:r>
              <a:rPr lang="en-US" b="1" dirty="0"/>
              <a:t>TDs and </a:t>
            </a:r>
          </a:p>
          <a:p>
            <a:r>
              <a:rPr lang="en-US" b="1" dirty="0"/>
              <a:t>DLRCC Councillors</a:t>
            </a:r>
            <a:r>
              <a:rPr lang="en-US" dirty="0"/>
              <a:t>.</a:t>
            </a:r>
          </a:p>
          <a:p>
            <a:r>
              <a:rPr lang="en-US" dirty="0"/>
              <a:t>At this meeting, we will:</a:t>
            </a:r>
          </a:p>
          <a:p>
            <a:pPr marL="285750" indent="-285750">
              <a:buFont typeface="Arial" panose="020B0604020202020204" pitchFamily="34" charset="0"/>
              <a:buChar char="•"/>
            </a:pPr>
            <a:r>
              <a:rPr lang="en-US" dirty="0"/>
              <a:t>Discuss key priorities for </a:t>
            </a:r>
            <a:r>
              <a:rPr lang="en-US" b="1" dirty="0"/>
              <a:t>The District</a:t>
            </a:r>
            <a:endParaRPr lang="en-US" dirty="0"/>
          </a:p>
          <a:p>
            <a:pPr marL="285750" indent="-285750">
              <a:buFont typeface="Arial" panose="020B0604020202020204" pitchFamily="34" charset="0"/>
              <a:buChar char="•"/>
            </a:pPr>
            <a:r>
              <a:rPr lang="en-US" dirty="0" err="1"/>
              <a:t>Emphasise</a:t>
            </a:r>
            <a:r>
              <a:rPr lang="en-US" dirty="0"/>
              <a:t> the importance of continued collaboration</a:t>
            </a:r>
          </a:p>
          <a:p>
            <a:pPr marL="285750" indent="-285750">
              <a:buFont typeface="Arial" panose="020B0604020202020204" pitchFamily="34" charset="0"/>
              <a:buChar char="•"/>
            </a:pPr>
            <a:r>
              <a:rPr lang="en-US" dirty="0"/>
              <a:t>Reaffirm our focus on </a:t>
            </a:r>
            <a:r>
              <a:rPr lang="en-US" b="1" dirty="0"/>
              <a:t>strategic priorities</a:t>
            </a:r>
          </a:p>
          <a:p>
            <a:pPr marL="742950" lvl="1" indent="-285750">
              <a:buFont typeface="Courier New" panose="02070309020205020404" pitchFamily="49" charset="0"/>
              <a:buChar char="o"/>
            </a:pPr>
            <a:r>
              <a:rPr lang="en-US" dirty="0"/>
              <a:t>Development of a </a:t>
            </a:r>
            <a:r>
              <a:rPr lang="en-US" b="1" dirty="0"/>
              <a:t>community centre</a:t>
            </a:r>
            <a:r>
              <a:rPr lang="en-US" dirty="0"/>
              <a:t> in Sandyford Business District (Imaginosity site)</a:t>
            </a:r>
          </a:p>
          <a:p>
            <a:pPr marL="742950" lvl="1" indent="-285750">
              <a:buFont typeface="Courier New" panose="02070309020205020404" pitchFamily="49" charset="0"/>
              <a:buChar char="o"/>
            </a:pPr>
            <a:r>
              <a:rPr lang="en-US" dirty="0"/>
              <a:t>Ensuring </a:t>
            </a:r>
            <a:r>
              <a:rPr lang="en-US" b="1" dirty="0"/>
              <a:t>public access</a:t>
            </a:r>
            <a:r>
              <a:rPr lang="en-US" dirty="0"/>
              <a:t> to the Stillorgan Reservoir</a:t>
            </a:r>
          </a:p>
          <a:p>
            <a:pPr marL="742950" lvl="1" indent="-285750">
              <a:buFont typeface="Courier New" panose="02070309020205020404" pitchFamily="49" charset="0"/>
              <a:buChar char="o"/>
            </a:pPr>
            <a:r>
              <a:rPr lang="en-US" dirty="0"/>
              <a:t>Improvements at </a:t>
            </a:r>
            <a:r>
              <a:rPr lang="en-US" b="1" dirty="0"/>
              <a:t>Junction 14</a:t>
            </a:r>
            <a:r>
              <a:rPr lang="en-US" dirty="0"/>
              <a:t> and expansion of </a:t>
            </a:r>
            <a:r>
              <a:rPr lang="en-US" b="1" dirty="0"/>
              <a:t>Cycle Lanes</a:t>
            </a:r>
          </a:p>
          <a:p>
            <a:pPr marL="742950" lvl="1" indent="-285750">
              <a:buFont typeface="Courier New" panose="02070309020205020404" pitchFamily="49" charset="0"/>
              <a:buChar char="o"/>
            </a:pPr>
            <a:endParaRPr lang="en-US" b="1" dirty="0"/>
          </a:p>
          <a:p>
            <a:r>
              <a:rPr lang="en-US" sz="2000" dirty="0">
                <a:solidFill>
                  <a:srgbClr val="FF0000"/>
                </a:solidFill>
              </a:rPr>
              <a:t>If there is anything you would like us to raise on your behalf </a:t>
            </a:r>
          </a:p>
          <a:p>
            <a:r>
              <a:rPr lang="en-US" sz="2000" dirty="0">
                <a:solidFill>
                  <a:srgbClr val="FF0000"/>
                </a:solidFill>
              </a:rPr>
              <a:t>please let me or one of the team know today</a:t>
            </a:r>
          </a:p>
          <a:p>
            <a:endParaRPr lang="en-US" sz="2000" dirty="0">
              <a:solidFill>
                <a:srgbClr val="FF0000"/>
              </a:solidFill>
            </a:endParaRPr>
          </a:p>
          <a:p>
            <a:r>
              <a:rPr lang="en-US" sz="2000" dirty="0">
                <a:solidFill>
                  <a:srgbClr val="FF0000"/>
                </a:solidFill>
              </a:rPr>
              <a:t>or email </a:t>
            </a:r>
            <a:r>
              <a:rPr lang="en-US" sz="2000" b="1" dirty="0">
                <a:solidFill>
                  <a:srgbClr val="FF0000"/>
                </a:solidFill>
              </a:rPr>
              <a:t>operations@sandyford.ie</a:t>
            </a:r>
          </a:p>
        </p:txBody>
      </p:sp>
      <p:pic>
        <p:nvPicPr>
          <p:cNvPr id="15" name="Picture 14" descr="Logo, company name&#10;&#10;Description automatically generated">
            <a:extLst>
              <a:ext uri="{FF2B5EF4-FFF2-40B4-BE49-F238E27FC236}">
                <a16:creationId xmlns:a16="http://schemas.microsoft.com/office/drawing/2014/main" id="{DC02E7DC-D35E-8BFF-EEE4-5B58EDA8B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648" y="0"/>
            <a:ext cx="1946780" cy="1844698"/>
          </a:xfrm>
          <a:prstGeom prst="rect">
            <a:avLst/>
          </a:prstGeom>
        </p:spPr>
      </p:pic>
      <p:pic>
        <p:nvPicPr>
          <p:cNvPr id="4" name="Picture 3">
            <a:extLst>
              <a:ext uri="{FF2B5EF4-FFF2-40B4-BE49-F238E27FC236}">
                <a16:creationId xmlns:a16="http://schemas.microsoft.com/office/drawing/2014/main" id="{AED6BFF1-D35E-2DA2-3473-EB9E2F8016BE}"/>
              </a:ext>
            </a:extLst>
          </p:cNvPr>
          <p:cNvPicPr>
            <a:picLocks noChangeAspect="1"/>
          </p:cNvPicPr>
          <p:nvPr/>
        </p:nvPicPr>
        <p:blipFill>
          <a:blip r:embed="rId3"/>
          <a:stretch>
            <a:fillRect/>
          </a:stretch>
        </p:blipFill>
        <p:spPr>
          <a:xfrm>
            <a:off x="7943338" y="3908242"/>
            <a:ext cx="4164619" cy="2787493"/>
          </a:xfrm>
          <a:prstGeom prst="rect">
            <a:avLst/>
          </a:prstGeom>
        </p:spPr>
      </p:pic>
    </p:spTree>
    <p:extLst>
      <p:ext uri="{BB962C8B-B14F-4D97-AF65-F5344CB8AC3E}">
        <p14:creationId xmlns:p14="http://schemas.microsoft.com/office/powerpoint/2010/main" val="295011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BD8D4-3EEB-5B5A-D764-F9C81E20562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5224C11-2462-13FE-C657-33CDE3C405F2}"/>
              </a:ext>
            </a:extLst>
          </p:cNvPr>
          <p:cNvSpPr/>
          <p:nvPr/>
        </p:nvSpPr>
        <p:spPr>
          <a:xfrm>
            <a:off x="0" y="0"/>
            <a:ext cx="271236" cy="1717221"/>
          </a:xfrm>
          <a:prstGeom prst="rect">
            <a:avLst/>
          </a:prstGeom>
          <a:solidFill>
            <a:srgbClr val="6AB03E"/>
          </a:solidFill>
        </p:spPr>
        <p:txBody>
          <a:bodyPr/>
          <a:lstStyle/>
          <a:p>
            <a:endParaRPr lang="en-GB" dirty="0"/>
          </a:p>
        </p:txBody>
      </p:sp>
      <p:sp>
        <p:nvSpPr>
          <p:cNvPr id="5" name="AutoShape 5">
            <a:extLst>
              <a:ext uri="{FF2B5EF4-FFF2-40B4-BE49-F238E27FC236}">
                <a16:creationId xmlns:a16="http://schemas.microsoft.com/office/drawing/2014/main" id="{2CDDF5A6-00E5-8DDA-73E5-A683DB399548}"/>
              </a:ext>
            </a:extLst>
          </p:cNvPr>
          <p:cNvSpPr/>
          <p:nvPr/>
        </p:nvSpPr>
        <p:spPr>
          <a:xfrm>
            <a:off x="0" y="1713593"/>
            <a:ext cx="271236" cy="1717221"/>
          </a:xfrm>
          <a:prstGeom prst="rect">
            <a:avLst/>
          </a:prstGeom>
          <a:solidFill>
            <a:srgbClr val="F4A72E"/>
          </a:solidFill>
        </p:spPr>
        <p:txBody>
          <a:bodyPr/>
          <a:lstStyle/>
          <a:p>
            <a:endParaRPr lang="en-GB" dirty="0"/>
          </a:p>
        </p:txBody>
      </p:sp>
      <p:sp>
        <p:nvSpPr>
          <p:cNvPr id="6" name="AutoShape 6">
            <a:extLst>
              <a:ext uri="{FF2B5EF4-FFF2-40B4-BE49-F238E27FC236}">
                <a16:creationId xmlns:a16="http://schemas.microsoft.com/office/drawing/2014/main" id="{52F86FEB-4BEA-82EC-84C6-D65FC878181B}"/>
              </a:ext>
            </a:extLst>
          </p:cNvPr>
          <p:cNvSpPr/>
          <p:nvPr/>
        </p:nvSpPr>
        <p:spPr>
          <a:xfrm>
            <a:off x="0" y="3427186"/>
            <a:ext cx="271236" cy="1717221"/>
          </a:xfrm>
          <a:prstGeom prst="rect">
            <a:avLst/>
          </a:prstGeom>
          <a:solidFill>
            <a:srgbClr val="C8322A"/>
          </a:solidFill>
        </p:spPr>
        <p:txBody>
          <a:bodyPr/>
          <a:lstStyle/>
          <a:p>
            <a:endParaRPr lang="en-GB" dirty="0"/>
          </a:p>
        </p:txBody>
      </p:sp>
      <p:sp>
        <p:nvSpPr>
          <p:cNvPr id="7" name="AutoShape 7">
            <a:extLst>
              <a:ext uri="{FF2B5EF4-FFF2-40B4-BE49-F238E27FC236}">
                <a16:creationId xmlns:a16="http://schemas.microsoft.com/office/drawing/2014/main" id="{14AC17C9-449A-5A35-D729-D166E426FED2}"/>
              </a:ext>
            </a:extLst>
          </p:cNvPr>
          <p:cNvSpPr/>
          <p:nvPr/>
        </p:nvSpPr>
        <p:spPr>
          <a:xfrm>
            <a:off x="0" y="5140779"/>
            <a:ext cx="271236" cy="1717221"/>
          </a:xfrm>
          <a:prstGeom prst="rect">
            <a:avLst/>
          </a:prstGeom>
          <a:solidFill>
            <a:srgbClr val="2B7CB8"/>
          </a:solidFill>
        </p:spPr>
        <p:txBody>
          <a:bodyPr/>
          <a:lstStyle/>
          <a:p>
            <a:endParaRPr lang="en-GB" dirty="0"/>
          </a:p>
        </p:txBody>
      </p:sp>
      <p:sp>
        <p:nvSpPr>
          <p:cNvPr id="14" name="Rectangle 1">
            <a:extLst>
              <a:ext uri="{FF2B5EF4-FFF2-40B4-BE49-F238E27FC236}">
                <a16:creationId xmlns:a16="http://schemas.microsoft.com/office/drawing/2014/main" id="{873051B3-D1CA-74EA-D700-E13C2F9A5B7C}"/>
              </a:ext>
            </a:extLst>
          </p:cNvPr>
          <p:cNvSpPr>
            <a:spLocks noChangeArrowheads="1"/>
          </p:cNvSpPr>
          <p:nvPr/>
        </p:nvSpPr>
        <p:spPr bwMode="auto">
          <a:xfrm>
            <a:off x="1285950" y="3327845"/>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dirty="0"/>
          </a:p>
        </p:txBody>
      </p:sp>
      <p:sp>
        <p:nvSpPr>
          <p:cNvPr id="17" name="TextBox 16">
            <a:extLst>
              <a:ext uri="{FF2B5EF4-FFF2-40B4-BE49-F238E27FC236}">
                <a16:creationId xmlns:a16="http://schemas.microsoft.com/office/drawing/2014/main" id="{2755238B-05CE-E4F5-A190-E6B4A50BCAD0}"/>
              </a:ext>
            </a:extLst>
          </p:cNvPr>
          <p:cNvSpPr txBox="1"/>
          <p:nvPr/>
        </p:nvSpPr>
        <p:spPr>
          <a:xfrm>
            <a:off x="1089330" y="434583"/>
            <a:ext cx="10460041" cy="3187668"/>
          </a:xfrm>
          <a:prstGeom prst="rect">
            <a:avLst/>
          </a:prstGeom>
          <a:noFill/>
        </p:spPr>
        <p:txBody>
          <a:bodyPr wrap="square">
            <a:spAutoFit/>
          </a:bodyPr>
          <a:lstStyle/>
          <a:p>
            <a:pPr lvl="0">
              <a:lnSpc>
                <a:spcPct val="107000"/>
              </a:lnSpc>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SBD Civic Park</a:t>
            </a:r>
          </a:p>
          <a:p>
            <a:pPr>
              <a:lnSpc>
                <a:spcPct val="107000"/>
              </a:lnSpc>
              <a:spcAft>
                <a:spcPts val="800"/>
              </a:spcAft>
            </a:pPr>
            <a:endParaRPr lang="en-US" sz="18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a:p>
            <a:pPr marL="285750" indent="-285750">
              <a:buFont typeface="Arial" panose="020B0604020202020204" pitchFamily="34" charset="0"/>
              <a:buChar char="•"/>
            </a:pPr>
            <a:r>
              <a:rPr lang="en-US" dirty="0"/>
              <a:t>Collaboration between </a:t>
            </a:r>
            <a:r>
              <a:rPr lang="en-US" b="1" dirty="0"/>
              <a:t>Sandyford Business District</a:t>
            </a:r>
            <a:r>
              <a:rPr lang="en-US" dirty="0"/>
              <a:t> &amp; </a:t>
            </a:r>
            <a:r>
              <a:rPr lang="en-US" b="1" dirty="0"/>
              <a:t>DLRCC</a:t>
            </a:r>
            <a:endParaRPr lang="en-US" dirty="0"/>
          </a:p>
          <a:p>
            <a:pPr marL="285750" indent="-285750">
              <a:buFont typeface="Arial" panose="020B0604020202020204" pitchFamily="34" charset="0"/>
              <a:buChar char="•"/>
            </a:pPr>
            <a:r>
              <a:rPr lang="en-US" dirty="0"/>
              <a:t>Transforming </a:t>
            </a:r>
            <a:r>
              <a:rPr lang="en-US" b="1" dirty="0"/>
              <a:t>0.8 hectares</a:t>
            </a:r>
            <a:r>
              <a:rPr lang="en-US" dirty="0"/>
              <a:t> at Corrig Rd &amp; Carmanhall Rd into a </a:t>
            </a:r>
            <a:r>
              <a:rPr lang="en-US" b="1" dirty="0"/>
              <a:t>multi-use green space</a:t>
            </a:r>
            <a:endParaRPr lang="en-US" dirty="0"/>
          </a:p>
          <a:p>
            <a:pPr marL="285750" indent="-285750">
              <a:buFont typeface="Arial" panose="020B0604020202020204" pitchFamily="34" charset="0"/>
              <a:buChar char="•"/>
            </a:pPr>
            <a:r>
              <a:rPr lang="en-US" dirty="0"/>
              <a:t>Vision: a </a:t>
            </a:r>
            <a:r>
              <a:rPr lang="en-US" b="1" dirty="0"/>
              <a:t>dynamic civic space</a:t>
            </a:r>
            <a:r>
              <a:rPr lang="en-US" dirty="0"/>
              <a:t> for events, activities &amp; everyday enjoyment</a:t>
            </a:r>
          </a:p>
          <a:p>
            <a:pPr marL="285750" indent="-285750">
              <a:buFont typeface="Arial" panose="020B0604020202020204" pitchFamily="34" charset="0"/>
              <a:buChar char="•"/>
            </a:pPr>
            <a:r>
              <a:rPr lang="en-US" b="1" dirty="0"/>
              <a:t>Survey closed on August 6th</a:t>
            </a:r>
            <a:r>
              <a:rPr lang="en-US" dirty="0"/>
              <a:t> – capturing community views &amp; aspirations</a:t>
            </a:r>
          </a:p>
          <a:p>
            <a:pPr marL="285750" indent="-285750">
              <a:buFont typeface="Arial" panose="020B0604020202020204" pitchFamily="34" charset="0"/>
              <a:buChar char="•"/>
            </a:pPr>
            <a:r>
              <a:rPr lang="en-US" dirty="0"/>
              <a:t>Responses will help shape a park that meets the needs of </a:t>
            </a:r>
            <a:r>
              <a:rPr lang="en-US" b="1" dirty="0"/>
              <a:t>residents, businesses &amp; visitors</a:t>
            </a: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4A37D3BC-FC8A-15E0-A746-CCE02D7B7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648" y="0"/>
            <a:ext cx="1946780" cy="1844698"/>
          </a:xfrm>
          <a:prstGeom prst="rect">
            <a:avLst/>
          </a:prstGeom>
        </p:spPr>
      </p:pic>
      <p:pic>
        <p:nvPicPr>
          <p:cNvPr id="4" name="Picture 3">
            <a:extLst>
              <a:ext uri="{FF2B5EF4-FFF2-40B4-BE49-F238E27FC236}">
                <a16:creationId xmlns:a16="http://schemas.microsoft.com/office/drawing/2014/main" id="{B54946A0-3DA4-F553-CC16-4745191B7BB4}"/>
              </a:ext>
            </a:extLst>
          </p:cNvPr>
          <p:cNvPicPr>
            <a:picLocks noChangeAspect="1"/>
          </p:cNvPicPr>
          <p:nvPr/>
        </p:nvPicPr>
        <p:blipFill>
          <a:blip r:embed="rId3"/>
          <a:stretch>
            <a:fillRect/>
          </a:stretch>
        </p:blipFill>
        <p:spPr>
          <a:xfrm>
            <a:off x="6197261" y="3612719"/>
            <a:ext cx="5706465" cy="2862407"/>
          </a:xfrm>
          <a:prstGeom prst="rect">
            <a:avLst/>
          </a:prstGeom>
        </p:spPr>
      </p:pic>
      <p:pic>
        <p:nvPicPr>
          <p:cNvPr id="9" name="Picture 8">
            <a:extLst>
              <a:ext uri="{FF2B5EF4-FFF2-40B4-BE49-F238E27FC236}">
                <a16:creationId xmlns:a16="http://schemas.microsoft.com/office/drawing/2014/main" id="{99DC7DC2-D22B-B15A-8528-E23A117405BE}"/>
              </a:ext>
            </a:extLst>
          </p:cNvPr>
          <p:cNvPicPr>
            <a:picLocks noChangeAspect="1"/>
          </p:cNvPicPr>
          <p:nvPr/>
        </p:nvPicPr>
        <p:blipFill>
          <a:blip r:embed="rId4"/>
          <a:stretch>
            <a:fillRect/>
          </a:stretch>
        </p:blipFill>
        <p:spPr>
          <a:xfrm>
            <a:off x="642629" y="3610967"/>
            <a:ext cx="5107931" cy="2856361"/>
          </a:xfrm>
          <a:prstGeom prst="rect">
            <a:avLst/>
          </a:prstGeom>
        </p:spPr>
      </p:pic>
    </p:spTree>
    <p:extLst>
      <p:ext uri="{BB962C8B-B14F-4D97-AF65-F5344CB8AC3E}">
        <p14:creationId xmlns:p14="http://schemas.microsoft.com/office/powerpoint/2010/main" val="231962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A4371-DDA1-FD4B-6C8D-D602A48DDAE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22A27CC-0297-895C-CE73-325371265503}"/>
              </a:ext>
            </a:extLst>
          </p:cNvPr>
          <p:cNvSpPr/>
          <p:nvPr/>
        </p:nvSpPr>
        <p:spPr>
          <a:xfrm>
            <a:off x="0" y="0"/>
            <a:ext cx="271236" cy="1717221"/>
          </a:xfrm>
          <a:prstGeom prst="rect">
            <a:avLst/>
          </a:prstGeom>
          <a:solidFill>
            <a:srgbClr val="6AB03E"/>
          </a:solidFill>
        </p:spPr>
        <p:txBody>
          <a:bodyPr/>
          <a:lstStyle/>
          <a:p>
            <a:endParaRPr lang="en-GB" dirty="0"/>
          </a:p>
        </p:txBody>
      </p:sp>
      <p:sp>
        <p:nvSpPr>
          <p:cNvPr id="5" name="AutoShape 5">
            <a:extLst>
              <a:ext uri="{FF2B5EF4-FFF2-40B4-BE49-F238E27FC236}">
                <a16:creationId xmlns:a16="http://schemas.microsoft.com/office/drawing/2014/main" id="{B67321C1-ABC8-057C-2BB1-CCCEC6096DD4}"/>
              </a:ext>
            </a:extLst>
          </p:cNvPr>
          <p:cNvSpPr/>
          <p:nvPr/>
        </p:nvSpPr>
        <p:spPr>
          <a:xfrm>
            <a:off x="0" y="1713593"/>
            <a:ext cx="271236" cy="1717221"/>
          </a:xfrm>
          <a:prstGeom prst="rect">
            <a:avLst/>
          </a:prstGeom>
          <a:solidFill>
            <a:srgbClr val="F4A72E"/>
          </a:solidFill>
        </p:spPr>
        <p:txBody>
          <a:bodyPr/>
          <a:lstStyle/>
          <a:p>
            <a:endParaRPr lang="en-GB" dirty="0"/>
          </a:p>
        </p:txBody>
      </p:sp>
      <p:sp>
        <p:nvSpPr>
          <p:cNvPr id="6" name="AutoShape 6">
            <a:extLst>
              <a:ext uri="{FF2B5EF4-FFF2-40B4-BE49-F238E27FC236}">
                <a16:creationId xmlns:a16="http://schemas.microsoft.com/office/drawing/2014/main" id="{1794E326-A892-B7EF-6701-CF3F594C99D5}"/>
              </a:ext>
            </a:extLst>
          </p:cNvPr>
          <p:cNvSpPr/>
          <p:nvPr/>
        </p:nvSpPr>
        <p:spPr>
          <a:xfrm>
            <a:off x="0" y="3427186"/>
            <a:ext cx="271236" cy="1717221"/>
          </a:xfrm>
          <a:prstGeom prst="rect">
            <a:avLst/>
          </a:prstGeom>
          <a:solidFill>
            <a:srgbClr val="C8322A"/>
          </a:solidFill>
        </p:spPr>
        <p:txBody>
          <a:bodyPr/>
          <a:lstStyle/>
          <a:p>
            <a:endParaRPr lang="en-GB" dirty="0"/>
          </a:p>
        </p:txBody>
      </p:sp>
      <p:sp>
        <p:nvSpPr>
          <p:cNvPr id="7" name="AutoShape 7">
            <a:extLst>
              <a:ext uri="{FF2B5EF4-FFF2-40B4-BE49-F238E27FC236}">
                <a16:creationId xmlns:a16="http://schemas.microsoft.com/office/drawing/2014/main" id="{D6537F8E-8A15-0679-0607-B5F7FCE56E0E}"/>
              </a:ext>
            </a:extLst>
          </p:cNvPr>
          <p:cNvSpPr/>
          <p:nvPr/>
        </p:nvSpPr>
        <p:spPr>
          <a:xfrm>
            <a:off x="0" y="5140779"/>
            <a:ext cx="271236" cy="1717221"/>
          </a:xfrm>
          <a:prstGeom prst="rect">
            <a:avLst/>
          </a:prstGeom>
          <a:solidFill>
            <a:srgbClr val="2B7CB8"/>
          </a:solidFill>
        </p:spPr>
        <p:txBody>
          <a:bodyPr/>
          <a:lstStyle/>
          <a:p>
            <a:endParaRPr lang="en-GB" dirty="0"/>
          </a:p>
        </p:txBody>
      </p:sp>
      <p:sp>
        <p:nvSpPr>
          <p:cNvPr id="14" name="Rectangle 1">
            <a:extLst>
              <a:ext uri="{FF2B5EF4-FFF2-40B4-BE49-F238E27FC236}">
                <a16:creationId xmlns:a16="http://schemas.microsoft.com/office/drawing/2014/main" id="{73BACBA1-6D18-1412-B5C4-E3B88FD5A74E}"/>
              </a:ext>
            </a:extLst>
          </p:cNvPr>
          <p:cNvSpPr>
            <a:spLocks noChangeArrowheads="1"/>
          </p:cNvSpPr>
          <p:nvPr/>
        </p:nvSpPr>
        <p:spPr bwMode="auto">
          <a:xfrm>
            <a:off x="1285950" y="3327845"/>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dirty="0"/>
          </a:p>
        </p:txBody>
      </p:sp>
      <p:sp>
        <p:nvSpPr>
          <p:cNvPr id="17" name="TextBox 16">
            <a:extLst>
              <a:ext uri="{FF2B5EF4-FFF2-40B4-BE49-F238E27FC236}">
                <a16:creationId xmlns:a16="http://schemas.microsoft.com/office/drawing/2014/main" id="{5EE5DA7A-20AF-AA9F-D8B0-5BC7045E7901}"/>
              </a:ext>
            </a:extLst>
          </p:cNvPr>
          <p:cNvSpPr txBox="1"/>
          <p:nvPr/>
        </p:nvSpPr>
        <p:spPr>
          <a:xfrm>
            <a:off x="1129538" y="589793"/>
            <a:ext cx="10460041" cy="3570208"/>
          </a:xfrm>
          <a:prstGeom prst="rect">
            <a:avLst/>
          </a:prstGeom>
          <a:noFill/>
        </p:spPr>
        <p:txBody>
          <a:bodyPr wrap="square" lIns="91440" tIns="45720" rIns="91440" bIns="45720" anchor="t">
            <a:spAutoFit/>
          </a:bodyPr>
          <a:lstStyle/>
          <a:p>
            <a:pPr algn="ctr"/>
            <a:r>
              <a:rPr lang="en-US" sz="2800" b="1" dirty="0">
                <a:cs typeface="Calibri"/>
              </a:rPr>
              <a:t>SBD </a:t>
            </a:r>
            <a:r>
              <a:rPr lang="en-GB" sz="2800" b="1" dirty="0">
                <a:cs typeface="Calibri"/>
              </a:rPr>
              <a:t>Placemaking: Recently Installed Initiatives</a:t>
            </a:r>
          </a:p>
          <a:p>
            <a:pPr>
              <a:buFont typeface="Arial" panose="020B0604020202020204" pitchFamily="34" charset="0"/>
              <a:buChar char="•"/>
            </a:pPr>
            <a:endParaRPr lang="en-GB" dirty="0"/>
          </a:p>
          <a:p>
            <a:pPr>
              <a:buFont typeface="Arial" panose="020B0604020202020204" pitchFamily="34" charset="0"/>
              <a:buChar char="•"/>
            </a:pPr>
            <a:r>
              <a:rPr lang="en-GB" dirty="0"/>
              <a:t>Table Tennis Tables in Overend and Bracken Road Pocket Parks</a:t>
            </a:r>
          </a:p>
          <a:p>
            <a:pPr>
              <a:buFont typeface="Arial" panose="020B0604020202020204" pitchFamily="34" charset="0"/>
              <a:buChar char="•"/>
            </a:pPr>
            <a:endParaRPr lang="en-GB" dirty="0"/>
          </a:p>
          <a:p>
            <a:pPr>
              <a:buFont typeface="Arial" panose="020B0604020202020204" pitchFamily="34" charset="0"/>
              <a:buChar char="•"/>
            </a:pPr>
            <a:r>
              <a:rPr lang="en-GB" dirty="0"/>
              <a:t>Chess Tables in Overend and Bracken Road Pocket Parks</a:t>
            </a:r>
          </a:p>
          <a:p>
            <a:pPr>
              <a:buFont typeface="Arial" panose="020B0604020202020204" pitchFamily="34" charset="0"/>
              <a:buChar char="•"/>
            </a:pPr>
            <a:endParaRPr lang="en-GB" dirty="0"/>
          </a:p>
          <a:p>
            <a:r>
              <a:rPr lang="en-GB" dirty="0"/>
              <a:t>Coming soon Sandyford 3D Lettering across from Stillorgan Luas stop</a:t>
            </a:r>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endParaRPr lang="en-US" b="1"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descr="Logo, company name&#10;&#10;Description automatically generated">
            <a:extLst>
              <a:ext uri="{FF2B5EF4-FFF2-40B4-BE49-F238E27FC236}">
                <a16:creationId xmlns:a16="http://schemas.microsoft.com/office/drawing/2014/main" id="{570966D5-AAF1-2C98-B434-3B79CBC31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220" y="0"/>
            <a:ext cx="1946780" cy="1844698"/>
          </a:xfrm>
          <a:prstGeom prst="rect">
            <a:avLst/>
          </a:prstGeom>
        </p:spPr>
      </p:pic>
      <p:pic>
        <p:nvPicPr>
          <p:cNvPr id="11" name="Picture 10">
            <a:extLst>
              <a:ext uri="{FF2B5EF4-FFF2-40B4-BE49-F238E27FC236}">
                <a16:creationId xmlns:a16="http://schemas.microsoft.com/office/drawing/2014/main" id="{59DF63C0-2E3D-4AA9-90C2-D00550B41A30}"/>
              </a:ext>
            </a:extLst>
          </p:cNvPr>
          <p:cNvPicPr>
            <a:picLocks noChangeAspect="1"/>
          </p:cNvPicPr>
          <p:nvPr/>
        </p:nvPicPr>
        <p:blipFill>
          <a:blip r:embed="rId3"/>
          <a:stretch>
            <a:fillRect/>
          </a:stretch>
        </p:blipFill>
        <p:spPr>
          <a:xfrm>
            <a:off x="6443300" y="3574066"/>
            <a:ext cx="5225348" cy="2980180"/>
          </a:xfrm>
          <a:prstGeom prst="rect">
            <a:avLst/>
          </a:prstGeom>
        </p:spPr>
      </p:pic>
      <p:pic>
        <p:nvPicPr>
          <p:cNvPr id="4" name="Picture 3">
            <a:extLst>
              <a:ext uri="{FF2B5EF4-FFF2-40B4-BE49-F238E27FC236}">
                <a16:creationId xmlns:a16="http://schemas.microsoft.com/office/drawing/2014/main" id="{C5CDCB76-A710-6E58-B9BB-C3F1A510579B}"/>
              </a:ext>
            </a:extLst>
          </p:cNvPr>
          <p:cNvPicPr>
            <a:picLocks noChangeAspect="1"/>
          </p:cNvPicPr>
          <p:nvPr/>
        </p:nvPicPr>
        <p:blipFill>
          <a:blip r:embed="rId4"/>
          <a:stretch>
            <a:fillRect/>
          </a:stretch>
        </p:blipFill>
        <p:spPr>
          <a:xfrm>
            <a:off x="989509" y="3574066"/>
            <a:ext cx="5012623" cy="2980180"/>
          </a:xfrm>
          <a:prstGeom prst="rect">
            <a:avLst/>
          </a:prstGeom>
        </p:spPr>
      </p:pic>
    </p:spTree>
    <p:extLst>
      <p:ext uri="{BB962C8B-B14F-4D97-AF65-F5344CB8AC3E}">
        <p14:creationId xmlns:p14="http://schemas.microsoft.com/office/powerpoint/2010/main" val="379278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4" end="4"/>
                                            </p:txEl>
                                          </p:spTgt>
                                        </p:tgtEl>
                                        <p:attrNameLst>
                                          <p:attrName>style.visibility</p:attrName>
                                        </p:attrNameLst>
                                      </p:cBhvr>
                                      <p:to>
                                        <p:strVal val="visible"/>
                                      </p:to>
                                    </p:set>
                                    <p:animEffect transition="in" filter="fade">
                                      <p:cBhvr>
                                        <p:cTn id="12" dur="500"/>
                                        <p:tgtEl>
                                          <p:spTgt spid="1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6" end="6"/>
                                            </p:txEl>
                                          </p:spTgt>
                                        </p:tgtEl>
                                        <p:attrNameLst>
                                          <p:attrName>style.visibility</p:attrName>
                                        </p:attrNameLst>
                                      </p:cBhvr>
                                      <p:to>
                                        <p:strVal val="visible"/>
                                      </p:to>
                                    </p:set>
                                    <p:animEffect transition="in" filter="fade">
                                      <p:cBhvr>
                                        <p:cTn id="17" dur="500"/>
                                        <p:tgtEl>
                                          <p:spTgt spid="1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024D8-A5F7-2B34-92A2-65D139F0EF8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EA3AC10-123F-5A2F-CB4A-1714860EE4E5}"/>
              </a:ext>
            </a:extLst>
          </p:cNvPr>
          <p:cNvSpPr/>
          <p:nvPr/>
        </p:nvSpPr>
        <p:spPr>
          <a:xfrm>
            <a:off x="0" y="0"/>
            <a:ext cx="271236" cy="1717221"/>
          </a:xfrm>
          <a:prstGeom prst="rect">
            <a:avLst/>
          </a:prstGeom>
          <a:solidFill>
            <a:srgbClr val="6AB03E"/>
          </a:solidFill>
        </p:spPr>
        <p:txBody>
          <a:bodyPr/>
          <a:lstStyle/>
          <a:p>
            <a:endParaRPr lang="en-GB" dirty="0"/>
          </a:p>
        </p:txBody>
      </p:sp>
      <p:sp>
        <p:nvSpPr>
          <p:cNvPr id="5" name="AutoShape 5">
            <a:extLst>
              <a:ext uri="{FF2B5EF4-FFF2-40B4-BE49-F238E27FC236}">
                <a16:creationId xmlns:a16="http://schemas.microsoft.com/office/drawing/2014/main" id="{4E38ABB5-044A-F8A1-AC44-D951471DAD03}"/>
              </a:ext>
            </a:extLst>
          </p:cNvPr>
          <p:cNvSpPr/>
          <p:nvPr/>
        </p:nvSpPr>
        <p:spPr>
          <a:xfrm>
            <a:off x="0" y="1713593"/>
            <a:ext cx="271236" cy="1717221"/>
          </a:xfrm>
          <a:prstGeom prst="rect">
            <a:avLst/>
          </a:prstGeom>
          <a:solidFill>
            <a:srgbClr val="F4A72E"/>
          </a:solidFill>
        </p:spPr>
        <p:txBody>
          <a:bodyPr/>
          <a:lstStyle/>
          <a:p>
            <a:endParaRPr lang="en-GB" dirty="0"/>
          </a:p>
        </p:txBody>
      </p:sp>
      <p:sp>
        <p:nvSpPr>
          <p:cNvPr id="6" name="AutoShape 6">
            <a:extLst>
              <a:ext uri="{FF2B5EF4-FFF2-40B4-BE49-F238E27FC236}">
                <a16:creationId xmlns:a16="http://schemas.microsoft.com/office/drawing/2014/main" id="{61906E0F-BB39-E536-B443-B79F591D1853}"/>
              </a:ext>
            </a:extLst>
          </p:cNvPr>
          <p:cNvSpPr/>
          <p:nvPr/>
        </p:nvSpPr>
        <p:spPr>
          <a:xfrm>
            <a:off x="0" y="3427186"/>
            <a:ext cx="271236" cy="1717221"/>
          </a:xfrm>
          <a:prstGeom prst="rect">
            <a:avLst/>
          </a:prstGeom>
          <a:solidFill>
            <a:srgbClr val="C8322A"/>
          </a:solidFill>
        </p:spPr>
        <p:txBody>
          <a:bodyPr/>
          <a:lstStyle/>
          <a:p>
            <a:endParaRPr lang="en-GB" dirty="0"/>
          </a:p>
        </p:txBody>
      </p:sp>
      <p:sp>
        <p:nvSpPr>
          <p:cNvPr id="7" name="AutoShape 7">
            <a:extLst>
              <a:ext uri="{FF2B5EF4-FFF2-40B4-BE49-F238E27FC236}">
                <a16:creationId xmlns:a16="http://schemas.microsoft.com/office/drawing/2014/main" id="{F5E28340-53C6-CD43-D501-86F59DAC103E}"/>
              </a:ext>
            </a:extLst>
          </p:cNvPr>
          <p:cNvSpPr/>
          <p:nvPr/>
        </p:nvSpPr>
        <p:spPr>
          <a:xfrm>
            <a:off x="0" y="5140779"/>
            <a:ext cx="271236" cy="1717221"/>
          </a:xfrm>
          <a:prstGeom prst="rect">
            <a:avLst/>
          </a:prstGeom>
          <a:solidFill>
            <a:srgbClr val="2B7CB8"/>
          </a:solidFill>
        </p:spPr>
        <p:txBody>
          <a:bodyPr/>
          <a:lstStyle/>
          <a:p>
            <a:endParaRPr lang="en-GB" dirty="0"/>
          </a:p>
        </p:txBody>
      </p:sp>
      <p:sp>
        <p:nvSpPr>
          <p:cNvPr id="14" name="Rectangle 1">
            <a:extLst>
              <a:ext uri="{FF2B5EF4-FFF2-40B4-BE49-F238E27FC236}">
                <a16:creationId xmlns:a16="http://schemas.microsoft.com/office/drawing/2014/main" id="{ADC81474-3F27-9E28-BC7C-814A93A6B8E6}"/>
              </a:ext>
            </a:extLst>
          </p:cNvPr>
          <p:cNvSpPr>
            <a:spLocks noChangeArrowheads="1"/>
          </p:cNvSpPr>
          <p:nvPr/>
        </p:nvSpPr>
        <p:spPr bwMode="auto">
          <a:xfrm>
            <a:off x="1285950" y="3327845"/>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dirty="0"/>
          </a:p>
        </p:txBody>
      </p:sp>
      <p:sp>
        <p:nvSpPr>
          <p:cNvPr id="17" name="TextBox 16">
            <a:extLst>
              <a:ext uri="{FF2B5EF4-FFF2-40B4-BE49-F238E27FC236}">
                <a16:creationId xmlns:a16="http://schemas.microsoft.com/office/drawing/2014/main" id="{1324D07D-63DC-62BA-C8A7-8352271A81AA}"/>
              </a:ext>
            </a:extLst>
          </p:cNvPr>
          <p:cNvSpPr txBox="1"/>
          <p:nvPr/>
        </p:nvSpPr>
        <p:spPr>
          <a:xfrm>
            <a:off x="1099058" y="118588"/>
            <a:ext cx="10460041" cy="6063198"/>
          </a:xfrm>
          <a:prstGeom prst="rect">
            <a:avLst/>
          </a:prstGeom>
          <a:noFill/>
        </p:spPr>
        <p:txBody>
          <a:bodyPr wrap="square" lIns="91440" tIns="45720" rIns="91440" bIns="45720" anchor="t">
            <a:spAutoFit/>
          </a:bodyPr>
          <a:lstStyle/>
          <a:p>
            <a:pPr algn="ctr"/>
            <a:r>
              <a:rPr lang="en-GB" sz="2800" b="1" dirty="0">
                <a:cs typeface="Calibri"/>
              </a:rPr>
              <a:t>Sandyford Business District Plebiscite 2026</a:t>
            </a:r>
          </a:p>
          <a:p>
            <a:pPr>
              <a:buFont typeface="Arial" panose="020B0604020202020204" pitchFamily="34" charset="0"/>
              <a:buChar char="•"/>
            </a:pPr>
            <a:endParaRPr lang="en-GB" dirty="0"/>
          </a:p>
          <a:p>
            <a:r>
              <a:rPr lang="en-US" b="1" dirty="0"/>
              <a:t>What is Sandyford BID?</a:t>
            </a:r>
            <a:endParaRPr lang="en-US" dirty="0"/>
          </a:p>
          <a:p>
            <a:pPr marL="742950" lvl="1" indent="-285750">
              <a:buFont typeface="Arial" panose="020B0604020202020204" pitchFamily="34" charset="0"/>
              <a:buChar char="•"/>
            </a:pPr>
            <a:r>
              <a:rPr lang="en-US" dirty="0"/>
              <a:t>Business-led initiative funded by a levy on local ratepayers.</a:t>
            </a:r>
          </a:p>
          <a:p>
            <a:pPr marL="742950" lvl="1" indent="-285750">
              <a:buFont typeface="Arial" panose="020B0604020202020204" pitchFamily="34" charset="0"/>
              <a:buChar char="•"/>
            </a:pPr>
            <a:r>
              <a:rPr lang="en-US" dirty="0"/>
              <a:t>Established in </a:t>
            </a:r>
            <a:r>
              <a:rPr lang="en-US" b="1" dirty="0"/>
              <a:t>2017</a:t>
            </a:r>
            <a:r>
              <a:rPr lang="en-US" dirty="0"/>
              <a:t> after 82% of businesses voted in </a:t>
            </a:r>
            <a:r>
              <a:rPr lang="en-US" dirty="0" err="1"/>
              <a:t>favour</a:t>
            </a:r>
            <a:r>
              <a:rPr lang="en-US" dirty="0"/>
              <a:t>.</a:t>
            </a:r>
          </a:p>
          <a:p>
            <a:pPr lvl="1"/>
            <a:endParaRPr lang="en-US" dirty="0"/>
          </a:p>
          <a:p>
            <a:pPr lvl="1" algn="ctr"/>
            <a:r>
              <a:rPr lang="en-US" b="1" dirty="0">
                <a:solidFill>
                  <a:srgbClr val="FF0000"/>
                </a:solidFill>
              </a:rPr>
              <a:t>Renewal plebiscites held every 5 years – next one is 2026</a:t>
            </a:r>
          </a:p>
          <a:p>
            <a:endParaRPr lang="en-US" b="1" dirty="0"/>
          </a:p>
          <a:p>
            <a:r>
              <a:rPr lang="en-US" b="1" dirty="0"/>
              <a:t>Why it matters: What happens if SBD is not re elected?</a:t>
            </a:r>
            <a:endParaRPr lang="en-US" dirty="0"/>
          </a:p>
          <a:p>
            <a:pPr lvl="1"/>
            <a:r>
              <a:rPr lang="en-US" dirty="0"/>
              <a:t>Loss of added Value:</a:t>
            </a:r>
          </a:p>
          <a:p>
            <a:pPr marL="742950" lvl="1" indent="-285750">
              <a:buFont typeface="Arial" panose="020B0604020202020204" pitchFamily="34" charset="0"/>
              <a:buChar char="•"/>
            </a:pPr>
            <a:r>
              <a:rPr lang="en-US" dirty="0"/>
              <a:t>No dedicated funding for public realm &amp; placemaking projects</a:t>
            </a:r>
          </a:p>
          <a:p>
            <a:pPr marL="742950" lvl="1" indent="-285750">
              <a:buFont typeface="Arial" panose="020B0604020202020204" pitchFamily="34" charset="0"/>
              <a:buChar char="•"/>
            </a:pPr>
            <a:r>
              <a:rPr lang="en-US" dirty="0"/>
              <a:t>Marketing, events &amp; business supports discontinued</a:t>
            </a:r>
          </a:p>
          <a:p>
            <a:pPr marL="742950" lvl="1" indent="-285750">
              <a:buFont typeface="Arial" panose="020B0604020202020204" pitchFamily="34" charset="0"/>
              <a:buChar char="•"/>
            </a:pPr>
            <a:r>
              <a:rPr lang="en-US" dirty="0"/>
              <a:t>Sustainability &amp; smart district initiatives halted</a:t>
            </a:r>
          </a:p>
          <a:p>
            <a:pPr marL="742950" lvl="1" indent="-285750">
              <a:buFont typeface="Arial" panose="020B0604020202020204" pitchFamily="34" charset="0"/>
              <a:buChar char="•"/>
            </a:pPr>
            <a:r>
              <a:rPr lang="en-US" dirty="0"/>
              <a:t>SBD has built a strong, trusted </a:t>
            </a:r>
            <a:r>
              <a:rPr lang="en-US" b="1" dirty="0"/>
              <a:t>relationship with Dún Laoghaire-Rathdown County Council </a:t>
            </a:r>
            <a:r>
              <a:rPr lang="en-US" dirty="0"/>
              <a:t>over many years – a collective voice individual businesses would lose without the BID</a:t>
            </a:r>
            <a:endParaRPr lang="en-GB" b="1" dirty="0"/>
          </a:p>
          <a:p>
            <a:pPr>
              <a:buFont typeface="Arial" panose="020B0604020202020204" pitchFamily="34" charset="0"/>
              <a:buChar char="•"/>
            </a:pPr>
            <a:endParaRPr lang="en-GB" dirty="0"/>
          </a:p>
          <a:p>
            <a:r>
              <a:rPr lang="en-US" b="1" dirty="0"/>
              <a:t>✅ </a:t>
            </a:r>
            <a:r>
              <a:rPr lang="en-US" b="1" dirty="0">
                <a:solidFill>
                  <a:srgbClr val="FF0000"/>
                </a:solidFill>
              </a:rPr>
              <a:t>We Need Your Support!!</a:t>
            </a:r>
          </a:p>
          <a:p>
            <a:r>
              <a:rPr lang="en-US" dirty="0"/>
              <a:t>Please provide the </a:t>
            </a:r>
            <a:r>
              <a:rPr lang="en-US" b="1" dirty="0"/>
              <a:t>correct contact person</a:t>
            </a:r>
            <a:r>
              <a:rPr lang="en-US" dirty="0"/>
              <a:t> in your company.</a:t>
            </a:r>
          </a:p>
          <a:p>
            <a:r>
              <a:rPr lang="en-US" dirty="0"/>
              <a:t>This should be the individual who </a:t>
            </a:r>
            <a:r>
              <a:rPr lang="en-US" b="1" dirty="0" err="1"/>
              <a:t>authorises</a:t>
            </a:r>
            <a:r>
              <a:rPr lang="en-US" b="1" dirty="0"/>
              <a:t> the annual BID levy</a:t>
            </a:r>
            <a:r>
              <a:rPr lang="en-US" dirty="0"/>
              <a:t>.</a:t>
            </a:r>
          </a:p>
          <a:p>
            <a:r>
              <a:rPr lang="en-US" dirty="0"/>
              <a:t>The </a:t>
            </a:r>
            <a:r>
              <a:rPr lang="en-US" b="1" dirty="0"/>
              <a:t>ballot paper</a:t>
            </a:r>
            <a:r>
              <a:rPr lang="en-US" dirty="0"/>
              <a:t> will be sent to them, and we want to ensure they understand its importance.</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descr="Logo, company name&#10;&#10;Description automatically generated">
            <a:extLst>
              <a:ext uri="{FF2B5EF4-FFF2-40B4-BE49-F238E27FC236}">
                <a16:creationId xmlns:a16="http://schemas.microsoft.com/office/drawing/2014/main" id="{E633CB68-5DDC-8F28-B945-8B753034F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220" y="0"/>
            <a:ext cx="1946780" cy="1844698"/>
          </a:xfrm>
          <a:prstGeom prst="rect">
            <a:avLst/>
          </a:prstGeom>
        </p:spPr>
      </p:pic>
    </p:spTree>
    <p:extLst>
      <p:ext uri="{BB962C8B-B14F-4D97-AF65-F5344CB8AC3E}">
        <p14:creationId xmlns:p14="http://schemas.microsoft.com/office/powerpoint/2010/main" val="423867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7DB6D-2E7B-BC50-7FA6-4590640BF1E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EDEC720-A9C7-0A8A-6142-4D2D1C1F1988}"/>
              </a:ext>
            </a:extLst>
          </p:cNvPr>
          <p:cNvSpPr/>
          <p:nvPr/>
        </p:nvSpPr>
        <p:spPr>
          <a:xfrm>
            <a:off x="0" y="0"/>
            <a:ext cx="271236" cy="1717221"/>
          </a:xfrm>
          <a:prstGeom prst="rect">
            <a:avLst/>
          </a:prstGeom>
          <a:solidFill>
            <a:srgbClr val="6AB03E"/>
          </a:solidFill>
        </p:spPr>
        <p:txBody>
          <a:bodyPr/>
          <a:lstStyle/>
          <a:p>
            <a:endParaRPr lang="en-GB" dirty="0"/>
          </a:p>
        </p:txBody>
      </p:sp>
      <p:sp>
        <p:nvSpPr>
          <p:cNvPr id="5" name="AutoShape 5">
            <a:extLst>
              <a:ext uri="{FF2B5EF4-FFF2-40B4-BE49-F238E27FC236}">
                <a16:creationId xmlns:a16="http://schemas.microsoft.com/office/drawing/2014/main" id="{C18A626C-17B6-E56F-7561-3DB59A97234D}"/>
              </a:ext>
            </a:extLst>
          </p:cNvPr>
          <p:cNvSpPr/>
          <p:nvPr/>
        </p:nvSpPr>
        <p:spPr>
          <a:xfrm>
            <a:off x="0" y="1713593"/>
            <a:ext cx="271236" cy="1717221"/>
          </a:xfrm>
          <a:prstGeom prst="rect">
            <a:avLst/>
          </a:prstGeom>
          <a:solidFill>
            <a:srgbClr val="F4A72E"/>
          </a:solidFill>
        </p:spPr>
        <p:txBody>
          <a:bodyPr/>
          <a:lstStyle/>
          <a:p>
            <a:endParaRPr lang="en-GB" dirty="0"/>
          </a:p>
        </p:txBody>
      </p:sp>
      <p:sp>
        <p:nvSpPr>
          <p:cNvPr id="6" name="AutoShape 6">
            <a:extLst>
              <a:ext uri="{FF2B5EF4-FFF2-40B4-BE49-F238E27FC236}">
                <a16:creationId xmlns:a16="http://schemas.microsoft.com/office/drawing/2014/main" id="{BF94B558-0D41-731B-7282-4D44FE5BAE38}"/>
              </a:ext>
            </a:extLst>
          </p:cNvPr>
          <p:cNvSpPr/>
          <p:nvPr/>
        </p:nvSpPr>
        <p:spPr>
          <a:xfrm>
            <a:off x="0" y="3427186"/>
            <a:ext cx="271236" cy="1717221"/>
          </a:xfrm>
          <a:prstGeom prst="rect">
            <a:avLst/>
          </a:prstGeom>
          <a:solidFill>
            <a:srgbClr val="C8322A"/>
          </a:solidFill>
        </p:spPr>
        <p:txBody>
          <a:bodyPr/>
          <a:lstStyle/>
          <a:p>
            <a:endParaRPr lang="en-GB" dirty="0"/>
          </a:p>
        </p:txBody>
      </p:sp>
      <p:sp>
        <p:nvSpPr>
          <p:cNvPr id="7" name="AutoShape 7">
            <a:extLst>
              <a:ext uri="{FF2B5EF4-FFF2-40B4-BE49-F238E27FC236}">
                <a16:creationId xmlns:a16="http://schemas.microsoft.com/office/drawing/2014/main" id="{DD8ADE57-2CF0-B41C-70C3-36FF492A10C9}"/>
              </a:ext>
            </a:extLst>
          </p:cNvPr>
          <p:cNvSpPr/>
          <p:nvPr/>
        </p:nvSpPr>
        <p:spPr>
          <a:xfrm>
            <a:off x="0" y="5140779"/>
            <a:ext cx="271236" cy="1717221"/>
          </a:xfrm>
          <a:prstGeom prst="rect">
            <a:avLst/>
          </a:prstGeom>
          <a:solidFill>
            <a:srgbClr val="2B7CB8"/>
          </a:solidFill>
        </p:spPr>
        <p:txBody>
          <a:bodyPr/>
          <a:lstStyle/>
          <a:p>
            <a:endParaRPr lang="en-GB" dirty="0"/>
          </a:p>
        </p:txBody>
      </p:sp>
      <p:sp>
        <p:nvSpPr>
          <p:cNvPr id="14" name="Rectangle 1">
            <a:extLst>
              <a:ext uri="{FF2B5EF4-FFF2-40B4-BE49-F238E27FC236}">
                <a16:creationId xmlns:a16="http://schemas.microsoft.com/office/drawing/2014/main" id="{3CFC9C60-ACE5-D3EE-39D6-5BE3C0AEA656}"/>
              </a:ext>
            </a:extLst>
          </p:cNvPr>
          <p:cNvSpPr>
            <a:spLocks noChangeArrowheads="1"/>
          </p:cNvSpPr>
          <p:nvPr/>
        </p:nvSpPr>
        <p:spPr bwMode="auto">
          <a:xfrm>
            <a:off x="1285950" y="3327845"/>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dirty="0"/>
          </a:p>
        </p:txBody>
      </p:sp>
      <p:sp>
        <p:nvSpPr>
          <p:cNvPr id="17" name="TextBox 16">
            <a:extLst>
              <a:ext uri="{FF2B5EF4-FFF2-40B4-BE49-F238E27FC236}">
                <a16:creationId xmlns:a16="http://schemas.microsoft.com/office/drawing/2014/main" id="{5641EF11-D6C0-16BC-5576-415F08B04AB1}"/>
              </a:ext>
            </a:extLst>
          </p:cNvPr>
          <p:cNvSpPr txBox="1"/>
          <p:nvPr/>
        </p:nvSpPr>
        <p:spPr>
          <a:xfrm>
            <a:off x="1089330" y="434583"/>
            <a:ext cx="10460041" cy="5126660"/>
          </a:xfrm>
          <a:prstGeom prst="rect">
            <a:avLst/>
          </a:prstGeom>
          <a:noFill/>
        </p:spPr>
        <p:txBody>
          <a:bodyPr wrap="square">
            <a:spAutoFit/>
          </a:bodyPr>
          <a:lstStyle/>
          <a:p>
            <a:pPr lvl="0">
              <a:lnSpc>
                <a:spcPct val="107000"/>
              </a:lnSpc>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SBD New Engagement Manager </a:t>
            </a:r>
          </a:p>
          <a:p>
            <a:endParaRPr lang="en-US" b="1" dirty="0"/>
          </a:p>
          <a:p>
            <a:r>
              <a:rPr lang="en-US" b="1" dirty="0"/>
              <a:t>Welcome Alan Shortt – New Engagement Manager</a:t>
            </a:r>
          </a:p>
          <a:p>
            <a:endParaRPr lang="en-US" dirty="0"/>
          </a:p>
          <a:p>
            <a:r>
              <a:rPr lang="en-US" dirty="0"/>
              <a:t>SBD’s mission: </a:t>
            </a:r>
            <a:r>
              <a:rPr lang="en-US" b="1" dirty="0"/>
              <a:t>create a thriving, connected, dynamic environment</a:t>
            </a:r>
            <a:r>
              <a:rPr lang="en-US" dirty="0"/>
              <a:t> to work, live &amp; visit</a:t>
            </a:r>
          </a:p>
          <a:p>
            <a:endParaRPr lang="en-US" dirty="0"/>
          </a:p>
          <a:p>
            <a:r>
              <a:rPr lang="en-US" dirty="0"/>
              <a:t>Engagement Manager role: </a:t>
            </a:r>
            <a:r>
              <a:rPr lang="en-US" b="1" dirty="0"/>
              <a:t>key to bringing this vision to life</a:t>
            </a:r>
            <a:endParaRPr lang="en-US" dirty="0"/>
          </a:p>
          <a:p>
            <a:endParaRPr lang="en-US" dirty="0"/>
          </a:p>
          <a:p>
            <a:r>
              <a:rPr lang="en-US" dirty="0"/>
              <a:t>Alan will:</a:t>
            </a:r>
          </a:p>
          <a:p>
            <a:pPr lvl="1"/>
            <a:r>
              <a:rPr lang="en-US" dirty="0"/>
              <a:t>Collaborate with </a:t>
            </a:r>
            <a:r>
              <a:rPr lang="en-US" b="1" dirty="0"/>
              <a:t>local businesses, stakeholders &amp; community</a:t>
            </a:r>
            <a:endParaRPr lang="en-US" dirty="0"/>
          </a:p>
          <a:p>
            <a:pPr lvl="1"/>
            <a:r>
              <a:rPr lang="en-US" dirty="0"/>
              <a:t>Foster </a:t>
            </a:r>
            <a:r>
              <a:rPr lang="en-US" b="1" dirty="0"/>
              <a:t>stronger connections &amp; impactful initiatives</a:t>
            </a:r>
            <a:endParaRPr lang="en-US" dirty="0"/>
          </a:p>
          <a:p>
            <a:pPr lvl="1"/>
            <a:endParaRPr lang="en-US" dirty="0"/>
          </a:p>
          <a:p>
            <a:pPr lvl="1"/>
            <a:endParaRPr lang="en-US" dirty="0"/>
          </a:p>
          <a:p>
            <a:r>
              <a:rPr lang="en-US" dirty="0"/>
              <a:t>Email alan.shortt@sandyford.ie</a:t>
            </a:r>
          </a:p>
          <a:p>
            <a:pPr>
              <a:lnSpc>
                <a:spcPct val="107000"/>
              </a:lnSpc>
              <a:spcAft>
                <a:spcPts val="800"/>
              </a:spcAft>
            </a:pPr>
            <a:endParaRPr lang="en-US" sz="1800" dirty="0">
              <a:effectLst/>
              <a:latin typeface="Calibri" panose="020F0502020204030204" pitchFamily="34" charset="0"/>
              <a:ea typeface="Aptos" panose="020B0004020202020204" pitchFamily="34" charset="0"/>
              <a:cs typeface="Times New Roman" panose="02020603050405020304" pitchFamily="18" charset="0"/>
            </a:endParaRPr>
          </a:p>
          <a:p>
            <a:endParaRPr lang="en-US" b="1" dirty="0"/>
          </a:p>
        </p:txBody>
      </p:sp>
      <p:pic>
        <p:nvPicPr>
          <p:cNvPr id="15" name="Picture 14" descr="Logo, company name&#10;&#10;Description automatically generated">
            <a:extLst>
              <a:ext uri="{FF2B5EF4-FFF2-40B4-BE49-F238E27FC236}">
                <a16:creationId xmlns:a16="http://schemas.microsoft.com/office/drawing/2014/main" id="{DC02E7DC-D35E-8BFF-EEE4-5B58EDA8B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648" y="0"/>
            <a:ext cx="1946780" cy="1844698"/>
          </a:xfrm>
          <a:prstGeom prst="rect">
            <a:avLst/>
          </a:prstGeom>
        </p:spPr>
      </p:pic>
      <p:pic>
        <p:nvPicPr>
          <p:cNvPr id="4" name="Picture 3">
            <a:extLst>
              <a:ext uri="{FF2B5EF4-FFF2-40B4-BE49-F238E27FC236}">
                <a16:creationId xmlns:a16="http://schemas.microsoft.com/office/drawing/2014/main" id="{1C15D472-90BF-C0CE-340D-8AE19618BC91}"/>
              </a:ext>
            </a:extLst>
          </p:cNvPr>
          <p:cNvPicPr>
            <a:picLocks noChangeAspect="1"/>
          </p:cNvPicPr>
          <p:nvPr/>
        </p:nvPicPr>
        <p:blipFill>
          <a:blip r:embed="rId3"/>
          <a:stretch>
            <a:fillRect/>
          </a:stretch>
        </p:blipFill>
        <p:spPr>
          <a:xfrm>
            <a:off x="8383178" y="3125396"/>
            <a:ext cx="2691842" cy="2147643"/>
          </a:xfrm>
          <a:prstGeom prst="rect">
            <a:avLst/>
          </a:prstGeom>
        </p:spPr>
      </p:pic>
    </p:spTree>
    <p:extLst>
      <p:ext uri="{BB962C8B-B14F-4D97-AF65-F5344CB8AC3E}">
        <p14:creationId xmlns:p14="http://schemas.microsoft.com/office/powerpoint/2010/main" val="282943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E1DB1-33E2-1101-001B-F010017AD50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014A1727-54EB-7018-C42A-5F8D3BF51427}"/>
              </a:ext>
            </a:extLst>
          </p:cNvPr>
          <p:cNvSpPr/>
          <p:nvPr/>
        </p:nvSpPr>
        <p:spPr>
          <a:xfrm>
            <a:off x="0" y="0"/>
            <a:ext cx="271236" cy="1717221"/>
          </a:xfrm>
          <a:prstGeom prst="rect">
            <a:avLst/>
          </a:prstGeom>
          <a:solidFill>
            <a:srgbClr val="6AB03E"/>
          </a:solidFill>
        </p:spPr>
        <p:txBody>
          <a:bodyPr/>
          <a:lstStyle/>
          <a:p>
            <a:endParaRPr lang="en-GB" dirty="0"/>
          </a:p>
        </p:txBody>
      </p:sp>
      <p:sp>
        <p:nvSpPr>
          <p:cNvPr id="5" name="AutoShape 5">
            <a:extLst>
              <a:ext uri="{FF2B5EF4-FFF2-40B4-BE49-F238E27FC236}">
                <a16:creationId xmlns:a16="http://schemas.microsoft.com/office/drawing/2014/main" id="{8830C8BE-AAA6-1377-6E3F-99E0A72D692A}"/>
              </a:ext>
            </a:extLst>
          </p:cNvPr>
          <p:cNvSpPr/>
          <p:nvPr/>
        </p:nvSpPr>
        <p:spPr>
          <a:xfrm>
            <a:off x="0" y="1713593"/>
            <a:ext cx="271236" cy="1717221"/>
          </a:xfrm>
          <a:prstGeom prst="rect">
            <a:avLst/>
          </a:prstGeom>
          <a:solidFill>
            <a:srgbClr val="F4A72E"/>
          </a:solidFill>
        </p:spPr>
        <p:txBody>
          <a:bodyPr/>
          <a:lstStyle/>
          <a:p>
            <a:endParaRPr lang="en-GB" dirty="0"/>
          </a:p>
        </p:txBody>
      </p:sp>
      <p:sp>
        <p:nvSpPr>
          <p:cNvPr id="6" name="AutoShape 6">
            <a:extLst>
              <a:ext uri="{FF2B5EF4-FFF2-40B4-BE49-F238E27FC236}">
                <a16:creationId xmlns:a16="http://schemas.microsoft.com/office/drawing/2014/main" id="{109D1611-F02C-D8A0-BF0B-7ABCA0CFBB8F}"/>
              </a:ext>
            </a:extLst>
          </p:cNvPr>
          <p:cNvSpPr/>
          <p:nvPr/>
        </p:nvSpPr>
        <p:spPr>
          <a:xfrm>
            <a:off x="0" y="3427186"/>
            <a:ext cx="271236" cy="1717221"/>
          </a:xfrm>
          <a:prstGeom prst="rect">
            <a:avLst/>
          </a:prstGeom>
          <a:solidFill>
            <a:srgbClr val="C8322A"/>
          </a:solidFill>
        </p:spPr>
        <p:txBody>
          <a:bodyPr/>
          <a:lstStyle/>
          <a:p>
            <a:endParaRPr lang="en-GB" dirty="0"/>
          </a:p>
        </p:txBody>
      </p:sp>
      <p:sp>
        <p:nvSpPr>
          <p:cNvPr id="7" name="AutoShape 7">
            <a:extLst>
              <a:ext uri="{FF2B5EF4-FFF2-40B4-BE49-F238E27FC236}">
                <a16:creationId xmlns:a16="http://schemas.microsoft.com/office/drawing/2014/main" id="{DD578EB9-5FD5-8525-23D9-36F03F53902A}"/>
              </a:ext>
            </a:extLst>
          </p:cNvPr>
          <p:cNvSpPr/>
          <p:nvPr/>
        </p:nvSpPr>
        <p:spPr>
          <a:xfrm>
            <a:off x="0" y="5140779"/>
            <a:ext cx="271236" cy="1717221"/>
          </a:xfrm>
          <a:prstGeom prst="rect">
            <a:avLst/>
          </a:prstGeom>
          <a:solidFill>
            <a:srgbClr val="2B7CB8"/>
          </a:solidFill>
        </p:spPr>
        <p:txBody>
          <a:bodyPr/>
          <a:lstStyle/>
          <a:p>
            <a:endParaRPr lang="en-GB" dirty="0"/>
          </a:p>
        </p:txBody>
      </p:sp>
      <p:sp>
        <p:nvSpPr>
          <p:cNvPr id="14" name="Rectangle 1">
            <a:extLst>
              <a:ext uri="{FF2B5EF4-FFF2-40B4-BE49-F238E27FC236}">
                <a16:creationId xmlns:a16="http://schemas.microsoft.com/office/drawing/2014/main" id="{F10896E5-3847-BBA3-0EA8-A753E71C2FAA}"/>
              </a:ext>
            </a:extLst>
          </p:cNvPr>
          <p:cNvSpPr>
            <a:spLocks noChangeArrowheads="1"/>
          </p:cNvSpPr>
          <p:nvPr/>
        </p:nvSpPr>
        <p:spPr bwMode="auto">
          <a:xfrm>
            <a:off x="1285950" y="3327845"/>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dirty="0"/>
          </a:p>
        </p:txBody>
      </p:sp>
      <p:sp>
        <p:nvSpPr>
          <p:cNvPr id="17" name="TextBox 16">
            <a:extLst>
              <a:ext uri="{FF2B5EF4-FFF2-40B4-BE49-F238E27FC236}">
                <a16:creationId xmlns:a16="http://schemas.microsoft.com/office/drawing/2014/main" id="{ABE09F11-B977-6449-A68F-FBA2227E4D2B}"/>
              </a:ext>
            </a:extLst>
          </p:cNvPr>
          <p:cNvSpPr txBox="1"/>
          <p:nvPr/>
        </p:nvSpPr>
        <p:spPr>
          <a:xfrm>
            <a:off x="1099058" y="599953"/>
            <a:ext cx="10460041" cy="7415107"/>
          </a:xfrm>
          <a:prstGeom prst="rect">
            <a:avLst/>
          </a:prstGeom>
          <a:noFill/>
        </p:spPr>
        <p:txBody>
          <a:bodyPr wrap="square">
            <a:spAutoFit/>
          </a:bodyPr>
          <a:lstStyle/>
          <a:p>
            <a:pPr lvl="0" algn="ctr"/>
            <a:r>
              <a:rPr lang="en-US" sz="2800" b="1" dirty="0">
                <a:effectLst/>
                <a:latin typeface="Calibri" panose="020F0502020204030204" pitchFamily="34" charset="0"/>
                <a:ea typeface="Times New Roman" panose="02020603050405020304" pitchFamily="18" charset="0"/>
              </a:rPr>
              <a:t>SBD “Work a day in my shoes” initiative</a:t>
            </a:r>
            <a:endParaRPr lang="en-US" b="1" dirty="0">
              <a:latin typeface="Calibri" panose="020F0502020204030204" pitchFamily="34" charset="0"/>
              <a:ea typeface="Times New Roman" panose="02020603050405020304" pitchFamily="18" charset="0"/>
            </a:endParaRPr>
          </a:p>
          <a:p>
            <a:pPr>
              <a:lnSpc>
                <a:spcPct val="107000"/>
              </a:lnSpc>
              <a:spcAft>
                <a:spcPts val="800"/>
              </a:spcAft>
            </a:pP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a:t>
            </a:r>
          </a:p>
          <a:p>
            <a:r>
              <a:rPr lang="en-US" dirty="0"/>
              <a:t>Here’s how it works:</a:t>
            </a:r>
            <a:br>
              <a:rPr lang="en-US" dirty="0"/>
            </a:br>
            <a:r>
              <a:rPr lang="en-US" dirty="0"/>
              <a:t> </a:t>
            </a:r>
          </a:p>
          <a:p>
            <a:r>
              <a:rPr lang="en-US" dirty="0"/>
              <a:t>We spend a day job shadowing in your business – learning what you do, seeing the challenges you face, and understanding the opportunities in your sector.</a:t>
            </a:r>
          </a:p>
          <a:p>
            <a:endParaRPr lang="en-US" dirty="0"/>
          </a:p>
          <a:p>
            <a:r>
              <a:rPr lang="en-US" dirty="0"/>
              <a:t>It’s a fantastic way for us to:</a:t>
            </a:r>
          </a:p>
          <a:p>
            <a:endParaRPr lang="en-US" dirty="0"/>
          </a:p>
          <a:p>
            <a:pPr marL="285750" indent="-285750">
              <a:buFont typeface="Arial" panose="020B0604020202020204" pitchFamily="34" charset="0"/>
              <a:buChar char="•"/>
            </a:pPr>
            <a:r>
              <a:rPr lang="en-US" dirty="0"/>
              <a:t>Gain a deeper perspective on the realities businesses in The District experience</a:t>
            </a:r>
          </a:p>
          <a:p>
            <a:pPr marL="285750" indent="-285750">
              <a:buFont typeface="Arial" panose="020B0604020202020204" pitchFamily="34" charset="0"/>
              <a:buChar char="•"/>
            </a:pPr>
            <a:r>
              <a:rPr lang="en-US" dirty="0"/>
              <a:t>Explore how we can better support you</a:t>
            </a:r>
          </a:p>
          <a:p>
            <a:pPr marL="285750" indent="-285750">
              <a:buFont typeface="Arial" panose="020B0604020202020204" pitchFamily="34" charset="0"/>
              <a:buChar char="•"/>
            </a:pPr>
            <a:r>
              <a:rPr lang="en-US" dirty="0"/>
              <a:t>Build stronger connections across our business community</a:t>
            </a:r>
          </a:p>
          <a:p>
            <a:endParaRPr lang="en-US" dirty="0"/>
          </a:p>
          <a:p>
            <a:r>
              <a:rPr lang="en-US" dirty="0"/>
              <a:t>By opening your doors, you’ll help us see the world from your point of view – and together, we can make </a:t>
            </a:r>
            <a:r>
              <a:rPr lang="en-US" b="1" dirty="0"/>
              <a:t>The District</a:t>
            </a:r>
            <a:r>
              <a:rPr lang="en-US" dirty="0"/>
              <a:t> an even better place to work, innovate, and thrive.</a:t>
            </a:r>
          </a:p>
          <a:p>
            <a:endParaRPr lang="en-US" dirty="0"/>
          </a:p>
          <a:p>
            <a:r>
              <a:rPr lang="en-US" dirty="0"/>
              <a:t>📩 Interested? Get in touch with the SBD team to let us </a:t>
            </a:r>
            <a:r>
              <a:rPr lang="en-US" i="1" dirty="0"/>
              <a:t>work a day in your shoes</a:t>
            </a:r>
            <a:r>
              <a:rPr lang="en-US" dirty="0"/>
              <a:t>! Contact us at operations@sandyford.ie</a:t>
            </a:r>
          </a:p>
          <a:p>
            <a:pPr>
              <a:lnSpc>
                <a:spcPct val="107000"/>
              </a:lnSpc>
              <a:spcAft>
                <a:spcPts val="800"/>
              </a:spcAft>
            </a:pPr>
            <a:endParaRPr lang="en-GB" dirty="0">
              <a:latin typeface="Aptos" panose="020B0004020202020204" pitchFamily="34" charset="0"/>
              <a:ea typeface="Aptos" panose="020B0004020202020204" pitchFamily="34" charset="0"/>
              <a:cs typeface="Times New Roman" panose="02020603050405020304" pitchFamily="18" charset="0"/>
            </a:endParaRPr>
          </a:p>
          <a:p>
            <a:pPr lvl="0"/>
            <a:endParaRPr lang="en-US" sz="1800" b="1" dirty="0">
              <a:effectLst/>
              <a:latin typeface="Calibri" panose="020F0502020204030204" pitchFamily="34" charset="0"/>
              <a:ea typeface="Times New Roman" panose="02020603050405020304" pitchFamily="18" charset="0"/>
            </a:endParaRPr>
          </a:p>
          <a:p>
            <a:pPr lvl="0"/>
            <a:endParaRPr lang="en-US" sz="1800" b="1" dirty="0">
              <a:effectLst/>
              <a:latin typeface="Calibri" panose="020F0502020204030204" pitchFamily="34" charset="0"/>
              <a:ea typeface="Times New Roman" panose="02020603050405020304" pitchFamily="18" charset="0"/>
            </a:endParaRPr>
          </a:p>
          <a:p>
            <a:pPr lvl="0"/>
            <a:endParaRPr lang="en-US" sz="1800" dirty="0">
              <a:effectLst/>
              <a:latin typeface="Calibri" panose="020F0502020204030204" pitchFamily="34" charset="0"/>
              <a:ea typeface="Times New Roman" panose="02020603050405020304" pitchFamily="18" charset="0"/>
            </a:endParaRPr>
          </a:p>
          <a:p>
            <a:pPr marL="342900" lvl="0" indent="-342900">
              <a:buFont typeface="Wingdings" panose="05000000000000000000" pitchFamily="2" charset="2"/>
              <a:buChar char=""/>
            </a:pPr>
            <a:endParaRPr lang="en-US" sz="1800" dirty="0">
              <a:effectLst/>
              <a:latin typeface="Calibri" panose="020F0502020204030204" pitchFamily="34" charset="0"/>
              <a:ea typeface="Times New Roman" panose="02020603050405020304" pitchFamily="18" charset="0"/>
            </a:endParaRPr>
          </a:p>
        </p:txBody>
      </p:sp>
      <p:pic>
        <p:nvPicPr>
          <p:cNvPr id="15" name="Picture 14" descr="Logo, company name&#10;&#10;Description automatically generated">
            <a:extLst>
              <a:ext uri="{FF2B5EF4-FFF2-40B4-BE49-F238E27FC236}">
                <a16:creationId xmlns:a16="http://schemas.microsoft.com/office/drawing/2014/main" id="{836994A0-F1DA-C253-9BE3-5118CCEC5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3984" y="87207"/>
            <a:ext cx="1946780" cy="1844698"/>
          </a:xfrm>
          <a:prstGeom prst="rect">
            <a:avLst/>
          </a:prstGeom>
        </p:spPr>
      </p:pic>
    </p:spTree>
    <p:extLst>
      <p:ext uri="{BB962C8B-B14F-4D97-AF65-F5344CB8AC3E}">
        <p14:creationId xmlns:p14="http://schemas.microsoft.com/office/powerpoint/2010/main" val="634414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6AA4EB7CA79D42972D323741DF2CD9" ma:contentTypeVersion="15" ma:contentTypeDescription="Create a new document." ma:contentTypeScope="" ma:versionID="d253d9e249e5c635c5c21859f31c2cf2">
  <xsd:schema xmlns:xsd="http://www.w3.org/2001/XMLSchema" xmlns:xs="http://www.w3.org/2001/XMLSchema" xmlns:p="http://schemas.microsoft.com/office/2006/metadata/properties" xmlns:ns3="d88ada06-5f33-4656-90d0-d5d0f8503e65" targetNamespace="http://schemas.microsoft.com/office/2006/metadata/properties" ma:root="true" ma:fieldsID="7c2267e638560389f450e59e3506dd11" ns3:_="">
    <xsd:import namespace="d88ada06-5f33-4656-90d0-d5d0f8503e6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_activity" minOccurs="0"/>
                <xsd:element ref="ns3:MediaServiceAutoTags" minOccurs="0"/>
                <xsd:element ref="ns3:MediaServiceObjectDetectorVersions" minOccurs="0"/>
                <xsd:element ref="ns3:MediaServiceLocation" minOccurs="0"/>
                <xsd:element ref="ns3:MediaServiceGenerationTime" minOccurs="0"/>
                <xsd:element ref="ns3:MediaServiceEventHashCode" minOccurs="0"/>
                <xsd:element ref="ns3:MediaServiceSearchProperties" minOccurs="0"/>
                <xsd:element ref="ns3:MediaServiceSystem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da06-5f33-4656-90d0-d5d0f8503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_activity" ma:index="14"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88ada06-5f33-4656-90d0-d5d0f8503e65" xsi:nil="true"/>
  </documentManagement>
</p:properties>
</file>

<file path=customXml/itemProps1.xml><?xml version="1.0" encoding="utf-8"?>
<ds:datastoreItem xmlns:ds="http://schemas.openxmlformats.org/officeDocument/2006/customXml" ds:itemID="{453D80A6-E408-4C2E-A0E0-13D58507C310}">
  <ds:schemaRefs>
    <ds:schemaRef ds:uri="http://schemas.microsoft.com/sharepoint/v3/contenttype/forms"/>
  </ds:schemaRefs>
</ds:datastoreItem>
</file>

<file path=customXml/itemProps2.xml><?xml version="1.0" encoding="utf-8"?>
<ds:datastoreItem xmlns:ds="http://schemas.openxmlformats.org/officeDocument/2006/customXml" ds:itemID="{F083ABD2-5A5A-4614-B517-BF677246F6F7}">
  <ds:schemaRefs>
    <ds:schemaRef ds:uri="d88ada06-5f33-4656-90d0-d5d0f8503e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C9FB85-E4B7-436A-8069-B5BD094D78F7}">
  <ds:schemaRefs>
    <ds:schemaRef ds:uri="http://schemas.microsoft.com/office/2006/documentManagement/types"/>
    <ds:schemaRef ds:uri="d88ada06-5f33-4656-90d0-d5d0f8503e65"/>
    <ds:schemaRef ds:uri="http://schemas.microsoft.com/office/infopath/2007/PartnerControls"/>
    <ds:schemaRef ds:uri="http://www.w3.org/XML/1998/namespace"/>
    <ds:schemaRef ds:uri="http://purl.org/dc/dcmitype/"/>
    <ds:schemaRef ds:uri="http://purl.org/dc/terms/"/>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1344</TotalTime>
  <Words>1149</Words>
  <Application>Microsoft Office PowerPoint</Application>
  <PresentationFormat>Widescreen</PresentationFormat>
  <Paragraphs>206</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Niamh Egan</dc:creator>
  <cp:lastModifiedBy>Niamh Egan</cp:lastModifiedBy>
  <cp:revision>20</cp:revision>
  <cp:lastPrinted>2025-09-02T14:22:31Z</cp:lastPrinted>
  <dcterms:created xsi:type="dcterms:W3CDTF">2023-12-20T10:58:51Z</dcterms:created>
  <dcterms:modified xsi:type="dcterms:W3CDTF">2025-09-05T08:48:10Z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0x010100AE6AA4EB7CA79D42972D323741DF2CD9</vt:lpwstr>
  </property>
</Properties>
</file>